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3"/>
  </p:notesMasterIdLst>
  <p:handoutMasterIdLst>
    <p:handoutMasterId r:id="rId14"/>
  </p:handoutMasterIdLst>
  <p:sldIdLst>
    <p:sldId id="256" r:id="rId2"/>
    <p:sldId id="261" r:id="rId3"/>
    <p:sldId id="269" r:id="rId4"/>
    <p:sldId id="264" r:id="rId5"/>
    <p:sldId id="270" r:id="rId6"/>
    <p:sldId id="259" r:id="rId7"/>
    <p:sldId id="268" r:id="rId8"/>
    <p:sldId id="271" r:id="rId9"/>
    <p:sldId id="272" r:id="rId10"/>
    <p:sldId id="260" r:id="rId11"/>
    <p:sldId id="262" r:id="rId12"/>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000" autoAdjust="0"/>
    <p:restoredTop sz="94660"/>
  </p:normalViewPr>
  <p:slideViewPr>
    <p:cSldViewPr snapToGrid="0">
      <p:cViewPr>
        <p:scale>
          <a:sx n="66" d="100"/>
          <a:sy n="66" d="100"/>
        </p:scale>
        <p:origin x="276" y="1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13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135"/>
          </a:xfrm>
          <a:prstGeom prst="rect">
            <a:avLst/>
          </a:prstGeom>
        </p:spPr>
        <p:txBody>
          <a:bodyPr vert="horz" lIns="91440" tIns="45720" rIns="91440" bIns="45720" rtlCol="0"/>
          <a:lstStyle>
            <a:lvl1pPr algn="r">
              <a:defRPr sz="1200"/>
            </a:lvl1pPr>
          </a:lstStyle>
          <a:p>
            <a:fld id="{F6A40AB4-69BC-436E-8633-EBC609FC87AC}" type="datetimeFigureOut">
              <a:rPr lang="en-GB" smtClean="0"/>
              <a:t>22/01/2023</a:t>
            </a:fld>
            <a:endParaRPr lang="en-GB"/>
          </a:p>
        </p:txBody>
      </p:sp>
      <p:sp>
        <p:nvSpPr>
          <p:cNvPr id="4" name="Footer Placeholder 3"/>
          <p:cNvSpPr>
            <a:spLocks noGrp="1"/>
          </p:cNvSpPr>
          <p:nvPr>
            <p:ph type="ftr" sz="quarter" idx="2"/>
          </p:nvPr>
        </p:nvSpPr>
        <p:spPr>
          <a:xfrm>
            <a:off x="0" y="9430091"/>
            <a:ext cx="2945659" cy="498134"/>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30091"/>
            <a:ext cx="2945659" cy="498134"/>
          </a:xfrm>
          <a:prstGeom prst="rect">
            <a:avLst/>
          </a:prstGeom>
        </p:spPr>
        <p:txBody>
          <a:bodyPr vert="horz" lIns="91440" tIns="45720" rIns="91440" bIns="45720" rtlCol="0" anchor="b"/>
          <a:lstStyle>
            <a:lvl1pPr algn="r">
              <a:defRPr sz="1200"/>
            </a:lvl1pPr>
          </a:lstStyle>
          <a:p>
            <a:fld id="{0BE89174-F503-41EE-AFCB-FE6BFBAF7907}" type="slidenum">
              <a:rPr lang="en-GB" smtClean="0"/>
              <a:t>‹#›</a:t>
            </a:fld>
            <a:endParaRPr lang="en-GB"/>
          </a:p>
        </p:txBody>
      </p:sp>
    </p:spTree>
    <p:extLst>
      <p:ext uri="{BB962C8B-B14F-4D97-AF65-F5344CB8AC3E}">
        <p14:creationId xmlns:p14="http://schemas.microsoft.com/office/powerpoint/2010/main" val="16815780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49688" y="0"/>
            <a:ext cx="2946400" cy="498475"/>
          </a:xfrm>
          <a:prstGeom prst="rect">
            <a:avLst/>
          </a:prstGeom>
        </p:spPr>
        <p:txBody>
          <a:bodyPr vert="horz" lIns="91440" tIns="45720" rIns="91440" bIns="45720" rtlCol="0"/>
          <a:lstStyle>
            <a:lvl1pPr algn="r">
              <a:defRPr sz="1200"/>
            </a:lvl1pPr>
          </a:lstStyle>
          <a:p>
            <a:fld id="{9B6B9796-7168-4671-AE78-79566C00F896}" type="datetimeFigureOut">
              <a:rPr lang="en-GB" smtClean="0"/>
              <a:t>22/01/2023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450" y="4778375"/>
            <a:ext cx="5438775" cy="3908425"/>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9750"/>
            <a:ext cx="2946400" cy="49847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49688" y="9429750"/>
            <a:ext cx="2946400" cy="498475"/>
          </a:xfrm>
          <a:prstGeom prst="rect">
            <a:avLst/>
          </a:prstGeom>
        </p:spPr>
        <p:txBody>
          <a:bodyPr vert="horz" lIns="91440" tIns="45720" rIns="91440" bIns="45720" rtlCol="0" anchor="b"/>
          <a:lstStyle>
            <a:lvl1pPr algn="r">
              <a:defRPr sz="1200"/>
            </a:lvl1pPr>
          </a:lstStyle>
          <a:p>
            <a:fld id="{3E09FAD1-C3C3-4939-9FFC-FFA87E1CF5AD}" type="slidenum">
              <a:rPr lang="en-GB" smtClean="0"/>
              <a:t>‹#›</a:t>
            </a:fld>
            <a:endParaRPr lang="en-GB"/>
          </a:p>
        </p:txBody>
      </p:sp>
    </p:spTree>
    <p:extLst>
      <p:ext uri="{BB962C8B-B14F-4D97-AF65-F5344CB8AC3E}">
        <p14:creationId xmlns:p14="http://schemas.microsoft.com/office/powerpoint/2010/main" val="17226862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smtClean="0"/>
              <a:t>As we move beyond Christmas and the Epiphany</a:t>
            </a:r>
            <a:r>
              <a:rPr lang="en-GB" baseline="0" dirty="0" smtClean="0"/>
              <a:t> we move into the next part of the Christian calendar and start thinking about making good choices, how to make sure we avoid temptation and move towards the period of lent and into the festival of Easter. </a:t>
            </a:r>
          </a:p>
          <a:p>
            <a:r>
              <a:rPr lang="en-GB" baseline="0" dirty="0" smtClean="0"/>
              <a:t>We are going to find out about the story of Joseph over the next few weeks. It is an exciting story we will learn bit at a time. </a:t>
            </a:r>
            <a:endParaRPr lang="en-GB" dirty="0"/>
          </a:p>
        </p:txBody>
      </p:sp>
      <p:sp>
        <p:nvSpPr>
          <p:cNvPr id="4" name="Slide Number Placeholder 3"/>
          <p:cNvSpPr>
            <a:spLocks noGrp="1"/>
          </p:cNvSpPr>
          <p:nvPr>
            <p:ph type="sldNum" sz="quarter" idx="10"/>
          </p:nvPr>
        </p:nvSpPr>
        <p:spPr/>
        <p:txBody>
          <a:bodyPr/>
          <a:lstStyle/>
          <a:p>
            <a:fld id="{3E09FAD1-C3C3-4939-9FFC-FFA87E1CF5AD}" type="slidenum">
              <a:rPr lang="en-GB" smtClean="0"/>
              <a:t>3</a:t>
            </a:fld>
            <a:endParaRPr lang="en-GB"/>
          </a:p>
        </p:txBody>
      </p:sp>
    </p:spTree>
    <p:extLst>
      <p:ext uri="{BB962C8B-B14F-4D97-AF65-F5344CB8AC3E}">
        <p14:creationId xmlns:p14="http://schemas.microsoft.com/office/powerpoint/2010/main" val="1578108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446534" y="3085765"/>
            <a:ext cx="11262866" cy="33048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581191" y="1020431"/>
            <a:ext cx="10993549" cy="1475013"/>
          </a:xfrm>
          <a:effectLst/>
        </p:spPr>
        <p:txBody>
          <a:bodyPr anchor="b">
            <a:normAutofit/>
          </a:bodyPr>
          <a:lstStyle>
            <a:lvl1pPr>
              <a:defRPr sz="36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581194" y="2495445"/>
            <a:ext cx="10993546" cy="590321"/>
          </a:xfrm>
        </p:spPr>
        <p:txBody>
          <a:bodyPr anchor="t">
            <a:normAutofit/>
          </a:bodyPr>
          <a:lstStyle>
            <a:lvl1pPr marL="0" indent="0" algn="l">
              <a:buNone/>
              <a:defRPr sz="1600" cap="all">
                <a:solidFill>
                  <a:schemeClr val="accent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a:xfrm>
            <a:off x="7605951" y="5956137"/>
            <a:ext cx="2844800" cy="365125"/>
          </a:xfrm>
        </p:spPr>
        <p:txBody>
          <a:bodyPr/>
          <a:lstStyle>
            <a:lvl1pPr>
              <a:defRPr>
                <a:solidFill>
                  <a:schemeClr val="accent1">
                    <a:lumMod val="75000"/>
                    <a:lumOff val="25000"/>
                  </a:schemeClr>
                </a:solidFill>
              </a:defRPr>
            </a:lvl1pPr>
          </a:lstStyle>
          <a:p>
            <a:fld id="{B61BEF0D-F0BB-DE4B-95CE-6DB70DBA9567}" type="datetimeFigureOut">
              <a:rPr lang="en-US" dirty="0"/>
              <a:pPr/>
              <a:t>1/22/2023</a:t>
            </a:fld>
            <a:endParaRPr lang="en-US" dirty="0"/>
          </a:p>
        </p:txBody>
      </p:sp>
      <p:sp>
        <p:nvSpPr>
          <p:cNvPr id="5" name="Footer Placeholder 4"/>
          <p:cNvSpPr>
            <a:spLocks noGrp="1"/>
          </p:cNvSpPr>
          <p:nvPr>
            <p:ph type="ftr" sz="quarter" idx="11"/>
          </p:nvPr>
        </p:nvSpPr>
        <p:spPr>
          <a:xfrm>
            <a:off x="581192" y="5951811"/>
            <a:ext cx="6917210" cy="365125"/>
          </a:xfrm>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a:xfrm>
            <a:off x="10558300" y="5956137"/>
            <a:ext cx="1016440"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581192" y="2180496"/>
            <a:ext cx="11029615" cy="367830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558300" y="5956137"/>
            <a:ext cx="1052508"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Rectangle 7"/>
          <p:cNvSpPr>
            <a:spLocks noChangeAspect="1"/>
          </p:cNvSpPr>
          <p:nvPr/>
        </p:nvSpPr>
        <p:spPr>
          <a:xfrm>
            <a:off x="447817" y="5141974"/>
            <a:ext cx="11290860"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3043910"/>
            <a:ext cx="11029615" cy="1497507"/>
          </a:xfrm>
        </p:spPr>
        <p:txBody>
          <a:bodyPr anchor="b">
            <a:normAutofit/>
          </a:bodyPr>
          <a:lstStyle>
            <a:lvl1pPr algn="l">
              <a:defRPr sz="3600" b="0" cap="all">
                <a:solidFill>
                  <a:schemeClr val="accent1"/>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581192" y="4541417"/>
            <a:ext cx="11029615" cy="600556"/>
          </a:xfrm>
        </p:spPr>
        <p:txBody>
          <a:bodyPr anchor="t">
            <a:normAutofit/>
          </a:bodyPr>
          <a:lstStyle>
            <a:lvl1pPr marL="0" indent="0" algn="l">
              <a:buNone/>
              <a:defRPr sz="1800" cap="all">
                <a:solidFill>
                  <a:schemeClr val="accent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1/22/2023</a:t>
            </a:fld>
            <a:endParaRPr lang="en-US" dirty="0"/>
          </a:p>
        </p:txBody>
      </p:sp>
      <p:sp>
        <p:nvSpPr>
          <p:cNvPr id="5" name="Footer Placeholder 4"/>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6" name="Slide Number Placeholder 5"/>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581193" y="2228003"/>
            <a:ext cx="5422390"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88417" y="2228003"/>
            <a:ext cx="5422392" cy="363304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1" name="Rectangle 10"/>
          <p:cNvSpPr>
            <a:spLocks noChangeAspect="1"/>
          </p:cNvSpPr>
          <p:nvPr/>
        </p:nvSpPr>
        <p:spPr>
          <a:xfrm>
            <a:off x="445982"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2" name="Title 1"/>
          <p:cNvSpPr>
            <a:spLocks noGrp="1"/>
          </p:cNvSpPr>
          <p:nvPr>
            <p:ph type="title"/>
          </p:nvPr>
        </p:nvSpPr>
        <p:spPr>
          <a:xfrm>
            <a:off x="581193" y="729658"/>
            <a:ext cx="11029616" cy="988332"/>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887219" y="2250892"/>
            <a:ext cx="5087075" cy="536005"/>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581194"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523735" y="2250892"/>
            <a:ext cx="5087073" cy="553373"/>
          </a:xfrm>
        </p:spPr>
        <p:txBody>
          <a:bodyPr anchor="b">
            <a:noAutofit/>
          </a:bodyPr>
          <a:lstStyle>
            <a:lvl1pPr marL="0" indent="0">
              <a:buNone/>
              <a:defRPr sz="2200" b="0">
                <a:solidFill>
                  <a:schemeClr val="accent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17709" y="2926052"/>
            <a:ext cx="5393100" cy="2934999"/>
          </a:xfrm>
        </p:spPr>
        <p:txBody>
          <a:bodyPr anchor="t">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1/22/2023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7" name="Rectangle 6"/>
          <p:cNvSpPr>
            <a:spLocks noChangeAspect="1"/>
          </p:cNvSpPr>
          <p:nvPr/>
        </p:nvSpPr>
        <p:spPr>
          <a:xfrm>
            <a:off x="440683" y="606554"/>
            <a:ext cx="11300036" cy="12588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8" name="Title 1"/>
          <p:cNvSpPr>
            <a:spLocks noGrp="1"/>
          </p:cNvSpPr>
          <p:nvPr>
            <p:ph type="title"/>
          </p:nvPr>
        </p:nvSpPr>
        <p:spPr>
          <a:xfrm>
            <a:off x="575894" y="729658"/>
            <a:ext cx="11029616" cy="988332"/>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1/22/2023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1/22/2023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Rectangle 8"/>
          <p:cNvSpPr>
            <a:spLocks noChangeAspect="1"/>
          </p:cNvSpPr>
          <p:nvPr/>
        </p:nvSpPr>
        <p:spPr>
          <a:xfrm>
            <a:off x="447817" y="5141973"/>
            <a:ext cx="11298200" cy="1274702"/>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581192" y="5262296"/>
            <a:ext cx="4909445" cy="689514"/>
          </a:xfrm>
        </p:spPr>
        <p:txBody>
          <a:bodyPr anchor="ctr"/>
          <a:lstStyle>
            <a:lvl1pPr algn="l">
              <a:defRPr sz="2000" b="0">
                <a:solidFill>
                  <a:schemeClr val="accent1">
                    <a:lumMod val="75000"/>
                    <a:lumOff val="25000"/>
                  </a:schemeClr>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47816" y="601200"/>
            <a:ext cx="11292840" cy="4204800"/>
          </a:xfrm>
        </p:spPr>
        <p:txBody>
          <a:bodyPr anchor="ctr">
            <a:normAutofit/>
          </a:bodyPr>
          <a:lstStyle>
            <a:lvl1pPr>
              <a:defRPr sz="2000">
                <a:solidFill>
                  <a:schemeClr val="tx2"/>
                </a:solidFill>
              </a:defRPr>
            </a:lvl1pPr>
            <a:lvl2pPr>
              <a:defRPr sz="1800">
                <a:solidFill>
                  <a:schemeClr val="tx2"/>
                </a:solidFill>
              </a:defRPr>
            </a:lvl2pPr>
            <a:lvl3pPr>
              <a:defRPr sz="1600">
                <a:solidFill>
                  <a:schemeClr val="tx2"/>
                </a:solidFill>
              </a:defRPr>
            </a:lvl3pPr>
            <a:lvl4pPr>
              <a:defRPr sz="1400">
                <a:solidFill>
                  <a:schemeClr val="tx2"/>
                </a:solidFill>
              </a:defRPr>
            </a:lvl4pPr>
            <a:lvl5pPr>
              <a:defRPr sz="1400">
                <a:solidFill>
                  <a:schemeClr val="tx2"/>
                </a:solidFill>
              </a:defRPr>
            </a:lvl5pPr>
            <a:lvl6pPr>
              <a:defRPr sz="1400">
                <a:solidFill>
                  <a:schemeClr val="tx2"/>
                </a:solidFill>
              </a:defRPr>
            </a:lvl6pPr>
            <a:lvl7pPr>
              <a:defRPr sz="1400">
                <a:solidFill>
                  <a:schemeClr val="tx2"/>
                </a:solidFill>
              </a:defRPr>
            </a:lvl7pPr>
            <a:lvl8pPr>
              <a:defRPr sz="1400">
                <a:solidFill>
                  <a:schemeClr val="tx2"/>
                </a:solidFill>
              </a:defRPr>
            </a:lvl8pPr>
            <a:lvl9pPr>
              <a:defRPr sz="1400">
                <a:solidFill>
                  <a:schemeClr val="tx2"/>
                </a:solidFill>
              </a:defRPr>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40823" y="5262296"/>
            <a:ext cx="5869987" cy="689515"/>
          </a:xfrm>
        </p:spPr>
        <p:txBody>
          <a:bodyPr anchor="ctr">
            <a:normAutofit/>
          </a:bodyPr>
          <a:lstStyle>
            <a:lvl1pPr marL="0" indent="0" algn="r">
              <a:buNone/>
              <a:defRPr sz="1100">
                <a:solidFill>
                  <a:schemeClr val="bg1"/>
                </a:solidFill>
              </a:defRPr>
            </a:lvl1pPr>
            <a:lvl2pPr marL="457200" indent="0">
              <a:buNone/>
              <a:defRPr sz="11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lvl1pPr>
              <a:defRPr>
                <a:solidFill>
                  <a:schemeClr val="accent1">
                    <a:lumMod val="75000"/>
                    <a:lumOff val="25000"/>
                  </a:schemeClr>
                </a:solidFill>
              </a:defRPr>
            </a:lvl1pPr>
          </a:lstStyle>
          <a:p>
            <a:fld id="{B61BEF0D-F0BB-DE4B-95CE-6DB70DBA9567}" type="datetimeFigureOut">
              <a:rPr lang="en-US" dirty="0"/>
              <a:pPr/>
              <a:t>1/22/2023</a:t>
            </a:fld>
            <a:endParaRPr lang="en-US" dirty="0"/>
          </a:p>
        </p:txBody>
      </p:sp>
      <p:sp>
        <p:nvSpPr>
          <p:cNvPr id="6" name="Footer Placeholder 5"/>
          <p:cNvSpPr>
            <a:spLocks noGrp="1"/>
          </p:cNvSpPr>
          <p:nvPr>
            <p:ph type="ftr" sz="quarter" idx="11"/>
          </p:nvPr>
        </p:nvSpPr>
        <p:spPr/>
        <p:txBody>
          <a:bodyPr/>
          <a:lstStyle>
            <a:lvl1pPr>
              <a:defRPr>
                <a:solidFill>
                  <a:schemeClr val="accent1">
                    <a:lumMod val="75000"/>
                    <a:lumOff val="25000"/>
                  </a:schemeClr>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1193" y="4693389"/>
            <a:ext cx="11029616" cy="566738"/>
          </a:xfrm>
        </p:spPr>
        <p:txBody>
          <a:bodyPr anchor="b">
            <a:normAutofit/>
          </a:bodyPr>
          <a:lstStyle>
            <a:lvl1pPr algn="l">
              <a:defRPr sz="2400" b="0">
                <a:solidFill>
                  <a:schemeClr val="accent1"/>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47817" y="599725"/>
            <a:ext cx="11290859" cy="3557252"/>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581192" y="5260127"/>
            <a:ext cx="11029617" cy="598671"/>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1/22/2023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8" name="Rectangle 7"/>
          <p:cNvSpPr>
            <a:spLocks noChangeAspect="1"/>
          </p:cNvSpPr>
          <p:nvPr/>
        </p:nvSpPr>
        <p:spPr>
          <a:xfrm>
            <a:off x="440286" y="614407"/>
            <a:ext cx="11309338" cy="118929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9" name="Title 1"/>
          <p:cNvSpPr>
            <a:spLocks noGrp="1"/>
          </p:cNvSpPr>
          <p:nvPr>
            <p:ph type="title"/>
          </p:nvPr>
        </p:nvSpPr>
        <p:spPr>
          <a:xfrm>
            <a:off x="581192" y="702156"/>
            <a:ext cx="11029616" cy="10138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lvl1pPr algn="l">
              <a:defRPr/>
            </a:lvl1pPr>
            <a:lvl2pPr algn="l">
              <a:defRPr/>
            </a:lvl2pPr>
            <a:lvl3pPr algn="l">
              <a:defRPr/>
            </a:lvl3pPr>
            <a:lvl4pPr algn="l">
              <a:defRPr/>
            </a:lvl4pPr>
            <a:lvl5pPr algn="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1/22/2023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a:spLocks noChangeAspect="1"/>
          </p:cNvSpPr>
          <p:nvPr/>
        </p:nvSpPr>
        <p:spPr>
          <a:xfrm>
            <a:off x="8839201" y="599725"/>
            <a:ext cx="2906817" cy="581695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839201" y="675726"/>
            <a:ext cx="2004164" cy="5183073"/>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774923" y="675726"/>
            <a:ext cx="7896279" cy="5183073"/>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8993673" y="5956137"/>
            <a:ext cx="1328141" cy="365125"/>
          </a:xfrm>
        </p:spPr>
        <p:txBody>
          <a:bodyPr/>
          <a:lstStyle>
            <a:lvl1pPr>
              <a:defRPr>
                <a:solidFill>
                  <a:schemeClr val="accent1">
                    <a:lumMod val="75000"/>
                    <a:lumOff val="25000"/>
                  </a:schemeClr>
                </a:solidFill>
              </a:defRPr>
            </a:lvl1pPr>
          </a:lstStyle>
          <a:p>
            <a:fld id="{B61BEF0D-F0BB-DE4B-95CE-6DB70DBA9567}" type="datetimeFigureOut">
              <a:rPr lang="en-US" dirty="0"/>
              <a:pPr/>
              <a:t>1/22/2023</a:t>
            </a:fld>
            <a:endParaRPr lang="en-US" dirty="0"/>
          </a:p>
        </p:txBody>
      </p:sp>
      <p:sp>
        <p:nvSpPr>
          <p:cNvPr id="5" name="Footer Placeholder 4"/>
          <p:cNvSpPr>
            <a:spLocks noGrp="1"/>
          </p:cNvSpPr>
          <p:nvPr>
            <p:ph type="ftr" sz="quarter" idx="11"/>
          </p:nvPr>
        </p:nvSpPr>
        <p:spPr>
          <a:xfrm>
            <a:off x="774923" y="5951811"/>
            <a:ext cx="7896279" cy="365125"/>
          </a:xfrm>
        </p:spPr>
        <p:txBody>
          <a:bodyPr/>
          <a:lstStyle/>
          <a:p>
            <a:endParaRPr lang="en-US" dirty="0"/>
          </a:p>
        </p:txBody>
      </p:sp>
      <p:sp>
        <p:nvSpPr>
          <p:cNvPr id="6" name="Slide Number Placeholder 5"/>
          <p:cNvSpPr>
            <a:spLocks noGrp="1"/>
          </p:cNvSpPr>
          <p:nvPr>
            <p:ph type="sldNum" sz="quarter" idx="12"/>
          </p:nvPr>
        </p:nvSpPr>
        <p:spPr>
          <a:xfrm>
            <a:off x="10446615" y="5956137"/>
            <a:ext cx="1164195" cy="365125"/>
          </a:xfrm>
        </p:spPr>
        <p:txBody>
          <a:bodyPr/>
          <a:lstStyle>
            <a:lvl1pPr>
              <a:defRPr>
                <a:solidFill>
                  <a:schemeClr val="accent1">
                    <a:lumMod val="75000"/>
                    <a:lumOff val="25000"/>
                  </a:schemeClr>
                </a:solidFill>
              </a:defRPr>
            </a:lvl1p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81192" y="705124"/>
            <a:ext cx="11029616" cy="1189554"/>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581192" y="2336003"/>
            <a:ext cx="11029616" cy="3522794"/>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605951" y="5956137"/>
            <a:ext cx="2844799" cy="365125"/>
          </a:xfrm>
          <a:prstGeom prst="rect">
            <a:avLst/>
          </a:prstGeom>
        </p:spPr>
        <p:txBody>
          <a:bodyPr vert="horz" lIns="91440" tIns="45720" rIns="91440" bIns="45720" rtlCol="0" anchor="ctr"/>
          <a:lstStyle>
            <a:lvl1pPr algn="r">
              <a:defRPr sz="900">
                <a:solidFill>
                  <a:schemeClr val="accent2"/>
                </a:solidFill>
              </a:defRPr>
            </a:lvl1pPr>
          </a:lstStyle>
          <a:p>
            <a:fld id="{B61BEF0D-F0BB-DE4B-95CE-6DB70DBA9567}" type="datetimeFigureOut">
              <a:rPr lang="en-US" dirty="0"/>
              <a:pPr/>
              <a:t>1/22/2023</a:t>
            </a:fld>
            <a:endParaRPr lang="en-US" dirty="0"/>
          </a:p>
        </p:txBody>
      </p:sp>
      <p:sp>
        <p:nvSpPr>
          <p:cNvPr id="5" name="Footer Placeholder 4"/>
          <p:cNvSpPr>
            <a:spLocks noGrp="1"/>
          </p:cNvSpPr>
          <p:nvPr>
            <p:ph type="ftr" sz="quarter" idx="3"/>
          </p:nvPr>
        </p:nvSpPr>
        <p:spPr>
          <a:xfrm>
            <a:off x="581192" y="5951811"/>
            <a:ext cx="6917210" cy="365125"/>
          </a:xfrm>
          <a:prstGeom prst="rect">
            <a:avLst/>
          </a:prstGeom>
        </p:spPr>
        <p:txBody>
          <a:bodyPr vert="horz" lIns="91440" tIns="45720" rIns="91440" bIns="45720" rtlCol="0" anchor="ctr"/>
          <a:lstStyle>
            <a:lvl1pPr algn="l">
              <a:defRPr sz="900" cap="all">
                <a:solidFill>
                  <a:schemeClr val="accent2"/>
                </a:solidFill>
              </a:defRPr>
            </a:lvl1pPr>
          </a:lstStyle>
          <a:p>
            <a:endParaRPr lang="en-US" dirty="0"/>
          </a:p>
        </p:txBody>
      </p:sp>
      <p:sp>
        <p:nvSpPr>
          <p:cNvPr id="6" name="Slide Number Placeholder 5"/>
          <p:cNvSpPr>
            <a:spLocks noGrp="1"/>
          </p:cNvSpPr>
          <p:nvPr>
            <p:ph type="sldNum" sz="quarter" idx="4"/>
          </p:nvPr>
        </p:nvSpPr>
        <p:spPr>
          <a:xfrm>
            <a:off x="10558300" y="5956137"/>
            <a:ext cx="1052510" cy="365125"/>
          </a:xfrm>
          <a:prstGeom prst="rect">
            <a:avLst/>
          </a:prstGeom>
        </p:spPr>
        <p:txBody>
          <a:bodyPr vert="horz" lIns="91440" tIns="45720" rIns="91440" bIns="45720" rtlCol="0" anchor="ctr"/>
          <a:lstStyle>
            <a:lvl1pPr algn="r">
              <a:defRPr sz="900">
                <a:solidFill>
                  <a:schemeClr val="accent2"/>
                </a:solidFill>
              </a:defRPr>
            </a:lvl1pPr>
          </a:lstStyle>
          <a:p>
            <a:fld id="{D57F1E4F-1CFF-5643-939E-217C01CDF565}" type="slidenum">
              <a:rPr lang="en-US" dirty="0"/>
              <a:pPr/>
              <a:t>‹#›</a:t>
            </a:fld>
            <a:endParaRPr lang="en-US" dirty="0"/>
          </a:p>
        </p:txBody>
      </p:sp>
      <p:sp>
        <p:nvSpPr>
          <p:cNvPr id="9" name="Rectangle 8"/>
          <p:cNvSpPr/>
          <p:nvPr/>
        </p:nvSpPr>
        <p:spPr>
          <a:xfrm>
            <a:off x="446534" y="457200"/>
            <a:ext cx="3703320" cy="9499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8042147" y="453643"/>
            <a:ext cx="3703320" cy="98554"/>
          </a:xfrm>
          <a:prstGeom prst="rect">
            <a:avLst/>
          </a:prstGeom>
          <a:solidFill>
            <a:schemeClr val="accent4"/>
          </a:soli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4241830" y="457200"/>
            <a:ext cx="3703320" cy="91440"/>
          </a:xfrm>
          <a:prstGeom prst="rect">
            <a:avLst/>
          </a:prstGeom>
          <a:solidFill>
            <a:schemeClr val="accent2"/>
          </a:solidFill>
          <a:ln>
            <a:noFill/>
          </a:ln>
          <a:effectLst/>
        </p:spPr>
        <p:style>
          <a:lnRef idx="1">
            <a:schemeClr val="accent1"/>
          </a:lnRef>
          <a:fillRef idx="3">
            <a:schemeClr val="accent1"/>
          </a:fillRef>
          <a:effectRef idx="2">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457200" rtl="0" eaLnBrk="1" latinLnBrk="0" hangingPunct="1">
        <a:spcBef>
          <a:spcPct val="0"/>
        </a:spcBef>
        <a:buNone/>
        <a:defRPr sz="2800" b="0" kern="1200" cap="all">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06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800" kern="1200">
          <a:solidFill>
            <a:schemeClr val="tx2"/>
          </a:solidFill>
          <a:latin typeface="+mn-lt"/>
          <a:ea typeface="+mn-ea"/>
          <a:cs typeface="+mn-cs"/>
        </a:defRPr>
      </a:lvl1pPr>
      <a:lvl2pPr marL="630000" indent="-306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600" kern="1200">
          <a:solidFill>
            <a:schemeClr val="tx2"/>
          </a:solidFill>
          <a:latin typeface="+mn-lt"/>
          <a:ea typeface="+mn-ea"/>
          <a:cs typeface="+mn-cs"/>
        </a:defRPr>
      </a:lvl2pPr>
      <a:lvl3pPr marL="900000" indent="-270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400" kern="1200">
          <a:solidFill>
            <a:schemeClr val="tx2"/>
          </a:solidFill>
          <a:latin typeface="+mn-lt"/>
          <a:ea typeface="+mn-ea"/>
          <a:cs typeface="+mn-cs"/>
        </a:defRPr>
      </a:lvl3pPr>
      <a:lvl4pPr marL="124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4pPr>
      <a:lvl5pPr marL="1602000" indent="-2340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5pPr>
      <a:lvl6pPr marL="19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6pPr>
      <a:lvl7pPr marL="22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7pPr>
      <a:lvl8pPr marL="25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8pPr>
      <a:lvl9pPr marL="2800000" indent="-228600" algn="l" defTabSz="457200" rtl="0" eaLnBrk="1" latinLnBrk="0" hangingPunct="1">
        <a:spcBef>
          <a:spcPct val="20000"/>
        </a:spcBef>
        <a:spcAft>
          <a:spcPts val="600"/>
        </a:spcAft>
        <a:buClr>
          <a:schemeClr val="accent2"/>
        </a:buClr>
        <a:buSzPct val="92000"/>
        <a:buFont typeface="Wingdings 2" panose="05020102010507070707" pitchFamily="18" charset="2"/>
        <a:buChar char=""/>
        <a:defRPr sz="1200" kern="1200">
          <a:solidFill>
            <a:schemeClr val="tx2"/>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ctr"/>
            <a:r>
              <a:rPr lang="en-GB" dirty="0" smtClean="0"/>
              <a:t>Collective Worship</a:t>
            </a:r>
            <a:endParaRPr lang="en-GB" dirty="0"/>
          </a:p>
        </p:txBody>
      </p:sp>
      <p:sp>
        <p:nvSpPr>
          <p:cNvPr id="3" name="Subtitle 2"/>
          <p:cNvSpPr>
            <a:spLocks noGrp="1"/>
          </p:cNvSpPr>
          <p:nvPr>
            <p:ph type="subTitle" idx="1"/>
          </p:nvPr>
        </p:nvSpPr>
        <p:spPr/>
        <p:txBody>
          <a:bodyPr/>
          <a:lstStyle/>
          <a:p>
            <a:r>
              <a:rPr lang="en-GB" dirty="0" smtClean="0"/>
              <a:t>Resilience and hope</a:t>
            </a:r>
            <a:endParaRPr lang="en-GB" dirty="0"/>
          </a:p>
        </p:txBody>
      </p:sp>
      <p:sp>
        <p:nvSpPr>
          <p:cNvPr id="4" name="TextBox 3"/>
          <p:cNvSpPr txBox="1"/>
          <p:nvPr/>
        </p:nvSpPr>
        <p:spPr>
          <a:xfrm>
            <a:off x="1854926" y="3566160"/>
            <a:ext cx="8595360" cy="369332"/>
          </a:xfrm>
          <a:prstGeom prst="rect">
            <a:avLst/>
          </a:prstGeom>
          <a:noFill/>
        </p:spPr>
        <p:txBody>
          <a:bodyPr wrap="square" rtlCol="0">
            <a:spAutoFit/>
          </a:bodyPr>
          <a:lstStyle/>
          <a:p>
            <a:pPr algn="ctr"/>
            <a:r>
              <a:rPr lang="en-GB" dirty="0" smtClean="0">
                <a:solidFill>
                  <a:schemeClr val="bg1"/>
                </a:solidFill>
              </a:rPr>
              <a:t>January 2023 </a:t>
            </a:r>
            <a:endParaRPr lang="en-GB" dirty="0">
              <a:solidFill>
                <a:schemeClr val="bg1"/>
              </a:solidFill>
            </a:endParaRPr>
          </a:p>
        </p:txBody>
      </p:sp>
    </p:spTree>
    <p:extLst>
      <p:ext uri="{BB962C8B-B14F-4D97-AF65-F5344CB8AC3E}">
        <p14:creationId xmlns:p14="http://schemas.microsoft.com/office/powerpoint/2010/main" val="75100942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81194" y="545579"/>
            <a:ext cx="10993549" cy="2540187"/>
          </a:xfrm>
        </p:spPr>
        <p:txBody>
          <a:bodyPr anchor="t">
            <a:normAutofit fontScale="90000"/>
          </a:bodyPr>
          <a:lstStyle/>
          <a:p>
            <a:r>
              <a:rPr lang="en-GB" dirty="0"/>
              <a:t>leader: </a:t>
            </a:r>
            <a:r>
              <a:rPr lang="en-GB" dirty="0">
                <a:solidFill>
                  <a:schemeClr val="bg2">
                    <a:lumMod val="50000"/>
                  </a:schemeClr>
                </a:solidFill>
              </a:rPr>
              <a:t>God in Christ has revealed his glory</a:t>
            </a:r>
            <a:r>
              <a:rPr lang="en-GB" dirty="0"/>
              <a:t/>
            </a:r>
            <a:br>
              <a:rPr lang="en-GB" dirty="0"/>
            </a:br>
            <a:r>
              <a:rPr lang="en-GB" dirty="0"/>
              <a:t>Response: Come let us worship.</a:t>
            </a:r>
            <a:br>
              <a:rPr lang="en-GB" dirty="0"/>
            </a:br>
            <a:r>
              <a:rPr lang="en-GB" dirty="0">
                <a:solidFill>
                  <a:schemeClr val="bg2">
                    <a:lumMod val="50000"/>
                  </a:schemeClr>
                </a:solidFill>
              </a:rPr>
              <a:t>We </a:t>
            </a:r>
            <a:r>
              <a:rPr lang="en-GB" dirty="0" smtClean="0">
                <a:solidFill>
                  <a:schemeClr val="bg2">
                    <a:lumMod val="50000"/>
                  </a:schemeClr>
                </a:solidFill>
              </a:rPr>
              <a:t>light </a:t>
            </a:r>
            <a:r>
              <a:rPr lang="en-GB" dirty="0">
                <a:solidFill>
                  <a:schemeClr val="bg2">
                    <a:lumMod val="50000"/>
                  </a:schemeClr>
                </a:solidFill>
              </a:rPr>
              <a:t>our candle on our sacred space. May its light show us that the Holy Spirit</a:t>
            </a:r>
            <a:br>
              <a:rPr lang="en-GB" dirty="0">
                <a:solidFill>
                  <a:schemeClr val="bg2">
                    <a:lumMod val="50000"/>
                  </a:schemeClr>
                </a:solidFill>
              </a:rPr>
            </a:br>
            <a:r>
              <a:rPr lang="en-GB" dirty="0">
                <a:solidFill>
                  <a:schemeClr val="bg2">
                    <a:lumMod val="50000"/>
                  </a:schemeClr>
                </a:solidFill>
              </a:rPr>
              <a:t>shows us the right </a:t>
            </a:r>
            <a:r>
              <a:rPr lang="en-GB" dirty="0" smtClean="0">
                <a:solidFill>
                  <a:schemeClr val="bg2">
                    <a:lumMod val="50000"/>
                  </a:schemeClr>
                </a:solidFill>
              </a:rPr>
              <a:t>way.</a:t>
            </a:r>
            <a:endParaRPr lang="en-GB" dirty="0">
              <a:solidFill>
                <a:schemeClr val="bg2">
                  <a:lumMod val="50000"/>
                </a:schemeClr>
              </a:solidFill>
            </a:endParaRPr>
          </a:p>
        </p:txBody>
      </p:sp>
      <p:sp>
        <p:nvSpPr>
          <p:cNvPr id="5" name="Subtitle 4"/>
          <p:cNvSpPr>
            <a:spLocks noGrp="1"/>
          </p:cNvSpPr>
          <p:nvPr>
            <p:ph type="subTitle" idx="1"/>
          </p:nvPr>
        </p:nvSpPr>
        <p:spPr>
          <a:xfrm>
            <a:off x="581194" y="3229735"/>
            <a:ext cx="3843031" cy="590321"/>
          </a:xfrm>
        </p:spPr>
        <p:txBody>
          <a:bodyPr>
            <a:normAutofit/>
          </a:bodyPr>
          <a:lstStyle/>
          <a:p>
            <a:r>
              <a:rPr lang="en-GB" sz="2000" dirty="0" smtClean="0">
                <a:solidFill>
                  <a:schemeClr val="bg1"/>
                </a:solidFill>
              </a:rPr>
              <a:t>Amen</a:t>
            </a:r>
            <a:endParaRPr lang="en-GB" sz="2000" dirty="0">
              <a:solidFill>
                <a:schemeClr val="bg1"/>
              </a:solidFill>
            </a:endParaRPr>
          </a:p>
        </p:txBody>
      </p:sp>
      <p:pic>
        <p:nvPicPr>
          <p:cNvPr id="6" name="Picture 5"/>
          <p:cNvPicPr>
            <a:picLocks noChangeAspect="1"/>
          </p:cNvPicPr>
          <p:nvPr/>
        </p:nvPicPr>
        <p:blipFill>
          <a:blip r:embed="rId2"/>
          <a:stretch>
            <a:fillRect/>
          </a:stretch>
        </p:blipFill>
        <p:spPr>
          <a:xfrm>
            <a:off x="4424225" y="3085766"/>
            <a:ext cx="2709864" cy="3209653"/>
          </a:xfrm>
          <a:prstGeom prst="rect">
            <a:avLst/>
          </a:prstGeom>
        </p:spPr>
      </p:pic>
    </p:spTree>
    <p:extLst>
      <p:ext uri="{BB962C8B-B14F-4D97-AF65-F5344CB8AC3E}">
        <p14:creationId xmlns:p14="http://schemas.microsoft.com/office/powerpoint/2010/main" val="382465774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Resilience and hope</a:t>
            </a:r>
            <a:endParaRPr lang="en-GB" dirty="0"/>
          </a:p>
        </p:txBody>
      </p:sp>
      <p:pic>
        <p:nvPicPr>
          <p:cNvPr id="5" name="Content Placeholder 4"/>
          <p:cNvPicPr>
            <a:picLocks noGrp="1" noChangeAspect="1"/>
          </p:cNvPicPr>
          <p:nvPr>
            <p:ph idx="1"/>
          </p:nvPr>
        </p:nvPicPr>
        <p:blipFill>
          <a:blip r:embed="rId3"/>
          <a:stretch>
            <a:fillRect/>
          </a:stretch>
        </p:blipFill>
        <p:spPr>
          <a:xfrm>
            <a:off x="2576944" y="1917224"/>
            <a:ext cx="6664037" cy="4810602"/>
          </a:xfrm>
          <a:prstGeom prst="rect">
            <a:avLst/>
          </a:prstGeom>
        </p:spPr>
      </p:pic>
    </p:spTree>
    <p:extLst>
      <p:ext uri="{BB962C8B-B14F-4D97-AF65-F5344CB8AC3E}">
        <p14:creationId xmlns:p14="http://schemas.microsoft.com/office/powerpoint/2010/main" val="342761351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726575"/>
            <a:ext cx="11029616" cy="913966"/>
          </a:xfrm>
        </p:spPr>
        <p:txBody>
          <a:bodyPr anchor="t">
            <a:normAutofit/>
          </a:bodyPr>
          <a:lstStyle/>
          <a:p>
            <a:pPr algn="ctr"/>
            <a:r>
              <a:rPr lang="en-GB" dirty="0" smtClean="0"/>
              <a:t>What is resilience?</a:t>
            </a:r>
            <a:r>
              <a:rPr lang="en-GB" dirty="0" smtClean="0"/>
              <a:t>  </a:t>
            </a:r>
            <a:endParaRPr lang="en-GB" dirty="0"/>
          </a:p>
        </p:txBody>
      </p:sp>
      <p:sp>
        <p:nvSpPr>
          <p:cNvPr id="3" name="Content Placeholder 2"/>
          <p:cNvSpPr>
            <a:spLocks noGrp="1"/>
          </p:cNvSpPr>
          <p:nvPr>
            <p:ph idx="1"/>
          </p:nvPr>
        </p:nvSpPr>
        <p:spPr>
          <a:xfrm>
            <a:off x="10838329" y="7342094"/>
            <a:ext cx="2695407" cy="264823"/>
          </a:xfrm>
        </p:spPr>
        <p:txBody>
          <a:bodyPr>
            <a:normAutofit fontScale="77500" lnSpcReduction="20000"/>
          </a:bodyPr>
          <a:lstStyle/>
          <a:p>
            <a:pPr marL="0" indent="0">
              <a:buNone/>
            </a:pPr>
            <a:endParaRPr lang="en-GB" dirty="0"/>
          </a:p>
        </p:txBody>
      </p:sp>
      <p:sp>
        <p:nvSpPr>
          <p:cNvPr id="5" name="TextBox 4"/>
          <p:cNvSpPr txBox="1"/>
          <p:nvPr/>
        </p:nvSpPr>
        <p:spPr>
          <a:xfrm>
            <a:off x="443753" y="1909482"/>
            <a:ext cx="4464423" cy="4401205"/>
          </a:xfrm>
          <a:prstGeom prst="rect">
            <a:avLst/>
          </a:prstGeom>
          <a:noFill/>
        </p:spPr>
        <p:txBody>
          <a:bodyPr wrap="square" rtlCol="0">
            <a:spAutoFit/>
          </a:bodyPr>
          <a:lstStyle/>
          <a:p>
            <a:pPr algn="just"/>
            <a:r>
              <a:rPr lang="en-GB" sz="2800" dirty="0" smtClean="0"/>
              <a:t>RESILIENCE</a:t>
            </a:r>
          </a:p>
          <a:p>
            <a:pPr algn="just"/>
            <a:r>
              <a:rPr lang="en-GB" sz="2800" dirty="0" smtClean="0"/>
              <a:t>Can you think of a time when you have shown resilience? When something was going wrong but you carried on and did not let it stop you. Or when you had been upset or hurt by something but bounced back even though you had been upset?</a:t>
            </a:r>
            <a:endParaRPr lang="en-GB" sz="2800" dirty="0" smtClean="0"/>
          </a:p>
        </p:txBody>
      </p:sp>
      <p:pic>
        <p:nvPicPr>
          <p:cNvPr id="6" name="Picture 5"/>
          <p:cNvPicPr>
            <a:picLocks noChangeAspect="1"/>
          </p:cNvPicPr>
          <p:nvPr/>
        </p:nvPicPr>
        <p:blipFill>
          <a:blip r:embed="rId2"/>
          <a:stretch>
            <a:fillRect/>
          </a:stretch>
        </p:blipFill>
        <p:spPr>
          <a:xfrm>
            <a:off x="5194013" y="1909482"/>
            <a:ext cx="6797962" cy="3657599"/>
          </a:xfrm>
          <a:prstGeom prst="rect">
            <a:avLst/>
          </a:prstGeom>
        </p:spPr>
      </p:pic>
    </p:spTree>
    <p:extLst>
      <p:ext uri="{BB962C8B-B14F-4D97-AF65-F5344CB8AC3E}">
        <p14:creationId xmlns:p14="http://schemas.microsoft.com/office/powerpoint/2010/main" val="23086083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745673" y="905809"/>
            <a:ext cx="7592291" cy="4403529"/>
          </a:xfrm>
          <a:prstGeom prst="rect">
            <a:avLst/>
          </a:prstGeom>
        </p:spPr>
      </p:pic>
    </p:spTree>
    <p:extLst>
      <p:ext uri="{BB962C8B-B14F-4D97-AF65-F5344CB8AC3E}">
        <p14:creationId xmlns:p14="http://schemas.microsoft.com/office/powerpoint/2010/main" val="7153988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591671"/>
            <a:ext cx="11029616" cy="1124285"/>
          </a:xfrm>
        </p:spPr>
        <p:txBody>
          <a:bodyPr anchor="t">
            <a:normAutofit fontScale="90000"/>
          </a:bodyPr>
          <a:lstStyle/>
          <a:p>
            <a:pPr algn="ctr"/>
            <a:r>
              <a:rPr lang="en-GB" dirty="0" smtClean="0"/>
              <a:t>Over the next couple of weeks we are going to learn a story about a man called joseph . It is from a book in the old testament from the bible </a:t>
            </a:r>
            <a:endParaRPr lang="en-GB" dirty="0"/>
          </a:p>
        </p:txBody>
      </p:sp>
      <p:sp>
        <p:nvSpPr>
          <p:cNvPr id="3" name="Content Placeholder 2"/>
          <p:cNvSpPr>
            <a:spLocks noGrp="1"/>
          </p:cNvSpPr>
          <p:nvPr>
            <p:ph idx="1"/>
          </p:nvPr>
        </p:nvSpPr>
        <p:spPr>
          <a:xfrm flipH="1" flipV="1">
            <a:off x="13126098" y="5767359"/>
            <a:ext cx="616028" cy="1090641"/>
          </a:xfrm>
        </p:spPr>
        <p:txBody>
          <a:bodyPr/>
          <a:lstStyle/>
          <a:p>
            <a:pPr marL="0" indent="0">
              <a:buNone/>
            </a:pPr>
            <a:endParaRPr lang="en-GB" dirty="0" smtClean="0"/>
          </a:p>
          <a:p>
            <a:pPr marL="0" indent="0">
              <a:buNone/>
            </a:pPr>
            <a:endParaRPr lang="en-GB" dirty="0"/>
          </a:p>
        </p:txBody>
      </p:sp>
      <p:pic>
        <p:nvPicPr>
          <p:cNvPr id="7" name="Picture 6"/>
          <p:cNvPicPr>
            <a:picLocks noChangeAspect="1"/>
          </p:cNvPicPr>
          <p:nvPr/>
        </p:nvPicPr>
        <p:blipFill>
          <a:blip r:embed="rId2"/>
          <a:stretch>
            <a:fillRect/>
          </a:stretch>
        </p:blipFill>
        <p:spPr>
          <a:xfrm>
            <a:off x="7162800" y="1925782"/>
            <a:ext cx="4887771" cy="3783104"/>
          </a:xfrm>
          <a:prstGeom prst="rect">
            <a:avLst/>
          </a:prstGeom>
        </p:spPr>
      </p:pic>
      <p:sp>
        <p:nvSpPr>
          <p:cNvPr id="8" name="TextBox 7"/>
          <p:cNvSpPr txBox="1"/>
          <p:nvPr/>
        </p:nvSpPr>
        <p:spPr>
          <a:xfrm>
            <a:off x="166255" y="1925782"/>
            <a:ext cx="6996545" cy="3970318"/>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Joseph was born into a family of 10 older brothers and at least one sister. </a:t>
            </a:r>
            <a:r>
              <a:rPr lang="en-GB" dirty="0" smtClean="0">
                <a:latin typeface="Calibri" panose="020F0502020204030204" pitchFamily="34" charset="0"/>
                <a:cs typeface="Calibri" panose="020F0502020204030204" pitchFamily="34" charset="0"/>
              </a:rPr>
              <a:t>Joseph </a:t>
            </a:r>
            <a:r>
              <a:rPr lang="en-GB" dirty="0" smtClean="0">
                <a:latin typeface="Calibri" panose="020F0502020204030204" pitchFamily="34" charset="0"/>
                <a:cs typeface="Calibri" panose="020F0502020204030204" pitchFamily="34" charset="0"/>
              </a:rPr>
              <a:t>became </a:t>
            </a:r>
            <a:r>
              <a:rPr lang="en-GB" dirty="0">
                <a:latin typeface="Calibri" panose="020F0502020204030204" pitchFamily="34" charset="0"/>
                <a:cs typeface="Calibri" panose="020F0502020204030204" pitchFamily="34" charset="0"/>
              </a:rPr>
              <a:t>Jacob’s </a:t>
            </a:r>
            <a:r>
              <a:rPr lang="en-GB" dirty="0" smtClean="0">
                <a:latin typeface="Calibri" panose="020F0502020204030204" pitchFamily="34" charset="0"/>
                <a:cs typeface="Calibri" panose="020F0502020204030204" pitchFamily="34" charset="0"/>
              </a:rPr>
              <a:t>favourite </a:t>
            </a:r>
            <a:r>
              <a:rPr lang="en-GB" dirty="0">
                <a:latin typeface="Calibri" panose="020F0502020204030204" pitchFamily="34" charset="0"/>
                <a:cs typeface="Calibri" panose="020F0502020204030204" pitchFamily="34" charset="0"/>
              </a:rPr>
              <a:t>son. This caused his brothers to envy and dislike </a:t>
            </a:r>
            <a:r>
              <a:rPr lang="en-GB" dirty="0" smtClean="0">
                <a:latin typeface="Calibri" panose="020F0502020204030204" pitchFamily="34" charset="0"/>
                <a:cs typeface="Calibri" panose="020F0502020204030204" pitchFamily="34" charset="0"/>
              </a:rPr>
              <a:t>him.</a:t>
            </a: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Joseph’s troubles reached a new level when he was 17. </a:t>
            </a:r>
            <a:endParaRPr lang="en-GB" dirty="0" smtClean="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After </a:t>
            </a:r>
            <a:r>
              <a:rPr lang="en-GB" dirty="0">
                <a:latin typeface="Calibri" panose="020F0502020204030204" pitchFamily="34" charset="0"/>
                <a:cs typeface="Calibri" panose="020F0502020204030204" pitchFamily="34" charset="0"/>
              </a:rPr>
              <a:t>a series of dreams </a:t>
            </a:r>
            <a:r>
              <a:rPr lang="en-GB" dirty="0" smtClean="0">
                <a:latin typeface="Calibri" panose="020F0502020204030204" pitchFamily="34" charset="0"/>
                <a:cs typeface="Calibri" panose="020F0502020204030204" pitchFamily="34" charset="0"/>
              </a:rPr>
              <a:t>he had showed him that </a:t>
            </a:r>
            <a:r>
              <a:rPr lang="en-GB" dirty="0">
                <a:latin typeface="Calibri" panose="020F0502020204030204" pitchFamily="34" charset="0"/>
                <a:cs typeface="Calibri" panose="020F0502020204030204" pitchFamily="34" charset="0"/>
              </a:rPr>
              <a:t>God would elevate Joseph over his </a:t>
            </a:r>
            <a:r>
              <a:rPr lang="en-GB" dirty="0" smtClean="0">
                <a:latin typeface="Calibri" panose="020F0502020204030204" pitchFamily="34" charset="0"/>
                <a:cs typeface="Calibri" panose="020F0502020204030204" pitchFamily="34" charset="0"/>
              </a:rPr>
              <a:t>brothers. He shared what hah happened in these dreams with his father and brothers. This made them dislike him even more!</a:t>
            </a:r>
            <a:endParaRPr lang="en-GB" dirty="0">
              <a:latin typeface="Calibri" panose="020F0502020204030204" pitchFamily="34" charset="0"/>
              <a:cs typeface="Calibri" panose="020F0502020204030204" pitchFamily="34" charset="0"/>
            </a:endParaRPr>
          </a:p>
          <a:p>
            <a:r>
              <a:rPr lang="en-GB" dirty="0" smtClean="0">
                <a:latin typeface="Calibri" panose="020F0502020204030204" pitchFamily="34" charset="0"/>
                <a:cs typeface="Calibri" panose="020F0502020204030204" pitchFamily="34" charset="0"/>
              </a:rPr>
              <a:t>They </a:t>
            </a:r>
            <a:r>
              <a:rPr lang="en-GB" dirty="0">
                <a:latin typeface="Calibri" panose="020F0502020204030204" pitchFamily="34" charset="0"/>
                <a:cs typeface="Calibri" panose="020F0502020204030204" pitchFamily="34" charset="0"/>
              </a:rPr>
              <a:t>decided to </a:t>
            </a:r>
            <a:r>
              <a:rPr lang="en-GB" dirty="0" smtClean="0">
                <a:latin typeface="Calibri" panose="020F0502020204030204" pitchFamily="34" charset="0"/>
                <a:cs typeface="Calibri" panose="020F0502020204030204" pitchFamily="34" charset="0"/>
              </a:rPr>
              <a:t>get rid of him! They went out on a walk and threw him </a:t>
            </a:r>
            <a:r>
              <a:rPr lang="en-GB" dirty="0">
                <a:latin typeface="Calibri" panose="020F0502020204030204" pitchFamily="34" charset="0"/>
                <a:cs typeface="Calibri" panose="020F0502020204030204" pitchFamily="34" charset="0"/>
              </a:rPr>
              <a:t>into a pit and </a:t>
            </a:r>
            <a:r>
              <a:rPr lang="en-GB" dirty="0" smtClean="0">
                <a:latin typeface="Calibri" panose="020F0502020204030204" pitchFamily="34" charset="0"/>
                <a:cs typeface="Calibri" panose="020F0502020204030204" pitchFamily="34" charset="0"/>
              </a:rPr>
              <a:t>left </a:t>
            </a:r>
            <a:r>
              <a:rPr lang="en-GB" dirty="0">
                <a:latin typeface="Calibri" panose="020F0502020204030204" pitchFamily="34" charset="0"/>
                <a:cs typeface="Calibri" panose="020F0502020204030204" pitchFamily="34" charset="0"/>
              </a:rPr>
              <a:t>him for dead. But, as they were eating, a band of Ishmaelite traders passed by, so they decided to sell him into slavery for profit instead. Joseph was then taken to Egypt as a slave. His brothers led their father to believe that a wild animal had attacked and devoured </a:t>
            </a:r>
            <a:r>
              <a:rPr lang="en-GB" dirty="0" smtClean="0">
                <a:latin typeface="Calibri" panose="020F0502020204030204" pitchFamily="34" charset="0"/>
                <a:cs typeface="Calibri" panose="020F0502020204030204" pitchFamily="34" charset="0"/>
              </a:rPr>
              <a:t>Joseph. </a:t>
            </a:r>
          </a:p>
          <a:p>
            <a:r>
              <a:rPr lang="en-GB" dirty="0" smtClean="0">
                <a:latin typeface="Calibri" panose="020F0502020204030204" pitchFamily="34" charset="0"/>
                <a:cs typeface="Calibri" panose="020F0502020204030204" pitchFamily="34" charset="0"/>
              </a:rPr>
              <a:t>His father was devastated and grieved for the death of his son.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3729632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The story of Joseph Part 2</a:t>
            </a:r>
            <a:endParaRPr lang="en-GB" dirty="0"/>
          </a:p>
        </p:txBody>
      </p:sp>
      <p:sp>
        <p:nvSpPr>
          <p:cNvPr id="3" name="Content Placeholder 2"/>
          <p:cNvSpPr>
            <a:spLocks noGrp="1"/>
          </p:cNvSpPr>
          <p:nvPr>
            <p:ph idx="1"/>
          </p:nvPr>
        </p:nvSpPr>
        <p:spPr>
          <a:xfrm>
            <a:off x="443346" y="1856510"/>
            <a:ext cx="11333018" cy="4738254"/>
          </a:xfrm>
        </p:spPr>
        <p:txBody>
          <a:bodyPr anchor="t">
            <a:normAutofit fontScale="55000" lnSpcReduction="20000"/>
          </a:bodyPr>
          <a:lstStyle/>
          <a:p>
            <a:pPr marL="0" indent="0">
              <a:buNone/>
            </a:pPr>
            <a:r>
              <a:rPr lang="en-GB" sz="3600" dirty="0" smtClean="0"/>
              <a:t>Joseph </a:t>
            </a:r>
            <a:r>
              <a:rPr lang="en-GB" sz="3600" dirty="0"/>
              <a:t>eventually found himself working as a slave in the house of Potiphar, a man of high rank in Egypt</a:t>
            </a:r>
            <a:r>
              <a:rPr lang="en-GB" sz="3600" dirty="0" smtClean="0"/>
              <a:t>.</a:t>
            </a:r>
          </a:p>
          <a:p>
            <a:pPr marL="0" indent="0">
              <a:buNone/>
            </a:pPr>
            <a:r>
              <a:rPr lang="en-GB" sz="3600" dirty="0" smtClean="0"/>
              <a:t>Joseph </a:t>
            </a:r>
            <a:r>
              <a:rPr lang="en-GB" sz="3600" dirty="0"/>
              <a:t>served Potiphar well—with hard work, skill and honesty—and God blessed everything he was involved in. Potiphar eventually saw how Joseph’s work was blessed and made him overseer of his entire household (Genesis 39:1-6).   </a:t>
            </a:r>
            <a:r>
              <a:rPr lang="en-GB" sz="3600" dirty="0" smtClean="0"/>
              <a:t>An overseer was like a manager. </a:t>
            </a:r>
            <a:endParaRPr lang="en-GB" sz="3600" dirty="0"/>
          </a:p>
          <a:p>
            <a:pPr marL="0" indent="0">
              <a:buNone/>
            </a:pPr>
            <a:r>
              <a:rPr lang="en-GB" sz="3600" dirty="0"/>
              <a:t>T</a:t>
            </a:r>
            <a:r>
              <a:rPr lang="en-GB" sz="3600" dirty="0" smtClean="0"/>
              <a:t>hings started to get difficult for Joseph.  </a:t>
            </a:r>
            <a:r>
              <a:rPr lang="en-GB" sz="3600" dirty="0"/>
              <a:t>Potiphar’s wife became attracted </a:t>
            </a:r>
            <a:r>
              <a:rPr lang="en-GB" sz="3600" dirty="0" smtClean="0"/>
              <a:t>to him </a:t>
            </a:r>
            <a:r>
              <a:rPr lang="en-GB" sz="3600" dirty="0"/>
              <a:t>and started to make daily advances toward him, </a:t>
            </a:r>
            <a:r>
              <a:rPr lang="en-GB" sz="3600" dirty="0" smtClean="0"/>
              <a:t>wanting Joseph to spend time with her. </a:t>
            </a:r>
          </a:p>
          <a:p>
            <a:pPr marL="0" indent="0">
              <a:buNone/>
            </a:pPr>
            <a:r>
              <a:rPr lang="en-GB" sz="3600" dirty="0" smtClean="0"/>
              <a:t>Joseph knew that she was married to Potiphar, who was his boss. He liked working for Potiphar and did not want to upset him. He knew that spending time with his wife could get him in a lot of trouble and would be against the law. </a:t>
            </a:r>
          </a:p>
          <a:p>
            <a:pPr marL="0" indent="0">
              <a:buNone/>
            </a:pPr>
            <a:r>
              <a:rPr lang="en-GB" sz="3600" dirty="0" smtClean="0"/>
              <a:t>Joseph kept telling Potiphar’s wife that he would not spend time with her and was not interested in her. </a:t>
            </a:r>
            <a:endParaRPr lang="en-GB" sz="3600" dirty="0"/>
          </a:p>
          <a:p>
            <a:pPr marL="0" indent="0">
              <a:buNone/>
            </a:pPr>
            <a:r>
              <a:rPr lang="en-GB" sz="3600" dirty="0"/>
              <a:t>She eventually trapped him and tried to </a:t>
            </a:r>
            <a:r>
              <a:rPr lang="en-GB" sz="3600" dirty="0" smtClean="0"/>
              <a:t>force him to spend time with her </a:t>
            </a:r>
            <a:r>
              <a:rPr lang="en-GB" sz="3600" dirty="0"/>
              <a:t>by grabbing his </a:t>
            </a:r>
            <a:r>
              <a:rPr lang="en-GB" sz="3600" dirty="0" smtClean="0"/>
              <a:t>clothes, </a:t>
            </a:r>
            <a:r>
              <a:rPr lang="en-GB" sz="3600" dirty="0"/>
              <a:t>but he </a:t>
            </a:r>
            <a:r>
              <a:rPr lang="en-GB" sz="3600" dirty="0" smtClean="0"/>
              <a:t>ran away.</a:t>
            </a:r>
          </a:p>
          <a:p>
            <a:pPr marL="0" indent="0">
              <a:buNone/>
            </a:pPr>
            <a:r>
              <a:rPr lang="en-GB" sz="3600" dirty="0" smtClean="0"/>
              <a:t>Realizing that Joseph had rejected her and was not going to be with her she was angry, </a:t>
            </a:r>
            <a:r>
              <a:rPr lang="en-GB" sz="3600" dirty="0"/>
              <a:t>she made </a:t>
            </a:r>
            <a:r>
              <a:rPr lang="en-GB" sz="3600" dirty="0" smtClean="0"/>
              <a:t>up a lie about him to get him in trouble.</a:t>
            </a:r>
          </a:p>
          <a:p>
            <a:pPr marL="0" indent="0">
              <a:buNone/>
            </a:pPr>
            <a:r>
              <a:rPr lang="en-GB" sz="3600" dirty="0" smtClean="0"/>
              <a:t>Instead </a:t>
            </a:r>
            <a:r>
              <a:rPr lang="en-GB" sz="3600" dirty="0"/>
              <a:t>of being rewarded for </a:t>
            </a:r>
            <a:r>
              <a:rPr lang="en-GB" sz="3600" dirty="0" smtClean="0"/>
              <a:t>making good choices, </a:t>
            </a:r>
            <a:r>
              <a:rPr lang="en-GB" sz="3600" dirty="0"/>
              <a:t>Joseph </a:t>
            </a:r>
            <a:r>
              <a:rPr lang="en-GB" sz="3600" dirty="0" smtClean="0"/>
              <a:t>was thrown </a:t>
            </a:r>
            <a:r>
              <a:rPr lang="en-GB" sz="3600" dirty="0"/>
              <a:t>in prison.  </a:t>
            </a:r>
          </a:p>
        </p:txBody>
      </p:sp>
    </p:spTree>
    <p:extLst>
      <p:ext uri="{BB962C8B-B14F-4D97-AF65-F5344CB8AC3E}">
        <p14:creationId xmlns:p14="http://schemas.microsoft.com/office/powerpoint/2010/main" val="13854429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706582" y="762000"/>
            <a:ext cx="10751127" cy="777159"/>
          </a:xfrm>
          <a:prstGeom prst="rect">
            <a:avLst/>
          </a:prstGeom>
        </p:spPr>
        <p:txBody>
          <a:bodyPr wrap="square">
            <a:spAutoFit/>
          </a:bodyPr>
          <a:lstStyle/>
          <a:p>
            <a:endParaRPr lang="en-GB" sz="4000" dirty="0" smtClean="0">
              <a:latin typeface="Calibri" panose="020F0502020204030204" pitchFamily="34" charset="0"/>
              <a:cs typeface="Calibri" panose="020F0502020204030204" pitchFamily="34" charset="0"/>
            </a:endParaRPr>
          </a:p>
        </p:txBody>
      </p:sp>
      <p:sp>
        <p:nvSpPr>
          <p:cNvPr id="3" name="TextBox 2"/>
          <p:cNvSpPr txBox="1"/>
          <p:nvPr/>
        </p:nvSpPr>
        <p:spPr>
          <a:xfrm>
            <a:off x="706582" y="762000"/>
            <a:ext cx="10396847" cy="5016758"/>
          </a:xfrm>
          <a:prstGeom prst="rect">
            <a:avLst/>
          </a:prstGeom>
          <a:noFill/>
        </p:spPr>
        <p:txBody>
          <a:bodyPr wrap="square" rtlCol="0">
            <a:spAutoFit/>
          </a:bodyPr>
          <a:lstStyle/>
          <a:p>
            <a:r>
              <a:rPr lang="en-GB" sz="3200" dirty="0" smtClean="0"/>
              <a:t>Joseph showed perseverance by making good choices, even though someone was making his life difficult. </a:t>
            </a:r>
          </a:p>
          <a:p>
            <a:r>
              <a:rPr lang="en-GB" sz="3200" dirty="0" smtClean="0"/>
              <a:t>They were trying to make him do something he did not want to do. </a:t>
            </a:r>
          </a:p>
          <a:p>
            <a:r>
              <a:rPr lang="en-GB" sz="3200" dirty="0" smtClean="0"/>
              <a:t>Even though he made the right choices – he still ended up in prison!</a:t>
            </a:r>
          </a:p>
          <a:p>
            <a:r>
              <a:rPr lang="en-GB" sz="3200" dirty="0" smtClean="0"/>
              <a:t>What do you think will happen next? </a:t>
            </a:r>
          </a:p>
          <a:p>
            <a:r>
              <a:rPr lang="en-GB" sz="3200" dirty="0" smtClean="0"/>
              <a:t>Do you think people will realise Joseph is a good person and had done nothing wrong?</a:t>
            </a:r>
          </a:p>
          <a:p>
            <a:endParaRPr lang="en-GB" sz="3200" dirty="0"/>
          </a:p>
        </p:txBody>
      </p:sp>
    </p:spTree>
    <p:extLst>
      <p:ext uri="{BB962C8B-B14F-4D97-AF65-F5344CB8AC3E}">
        <p14:creationId xmlns:p14="http://schemas.microsoft.com/office/powerpoint/2010/main" val="57683787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51544" y="1320800"/>
            <a:ext cx="11161485" cy="4062651"/>
          </a:xfrm>
          <a:prstGeom prst="rect">
            <a:avLst/>
          </a:prstGeom>
          <a:noFill/>
        </p:spPr>
        <p:txBody>
          <a:bodyPr wrap="square" rtlCol="0">
            <a:spAutoFit/>
          </a:bodyPr>
          <a:lstStyle/>
          <a:p>
            <a:r>
              <a:rPr lang="en-GB" sz="4800" dirty="0"/>
              <a:t>Can you think of a time when someone tried to get you to do something you knew was wrong</a:t>
            </a:r>
            <a:r>
              <a:rPr lang="en-GB" sz="4800" dirty="0" smtClean="0"/>
              <a:t>?</a:t>
            </a:r>
          </a:p>
          <a:p>
            <a:r>
              <a:rPr lang="en-GB" sz="4800" dirty="0" smtClean="0"/>
              <a:t> </a:t>
            </a:r>
            <a:endParaRPr lang="en-GB" sz="4800" dirty="0"/>
          </a:p>
          <a:p>
            <a:r>
              <a:rPr lang="en-GB" sz="4800" dirty="0"/>
              <a:t>What did you do?</a:t>
            </a:r>
          </a:p>
          <a:p>
            <a:endParaRPr lang="en-GB" dirty="0"/>
          </a:p>
        </p:txBody>
      </p:sp>
    </p:spTree>
    <p:extLst>
      <p:ext uri="{BB962C8B-B14F-4D97-AF65-F5344CB8AC3E}">
        <p14:creationId xmlns:p14="http://schemas.microsoft.com/office/powerpoint/2010/main" val="242312639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1192" y="685799"/>
            <a:ext cx="11029616" cy="1195251"/>
          </a:xfrm>
        </p:spPr>
        <p:txBody>
          <a:bodyPr anchor="t">
            <a:normAutofit/>
          </a:bodyPr>
          <a:lstStyle/>
          <a:p>
            <a:pPr algn="ctr"/>
            <a:r>
              <a:rPr lang="en-GB" dirty="0" smtClean="0"/>
              <a:t>Let us pray </a:t>
            </a:r>
            <a:endParaRPr lang="en-GB" dirty="0"/>
          </a:p>
        </p:txBody>
      </p:sp>
      <p:sp>
        <p:nvSpPr>
          <p:cNvPr id="5" name="TextBox 4"/>
          <p:cNvSpPr txBox="1"/>
          <p:nvPr/>
        </p:nvSpPr>
        <p:spPr>
          <a:xfrm>
            <a:off x="444137" y="1881051"/>
            <a:ext cx="10750733" cy="3046988"/>
          </a:xfrm>
          <a:prstGeom prst="rect">
            <a:avLst/>
          </a:prstGeom>
          <a:noFill/>
        </p:spPr>
        <p:txBody>
          <a:bodyPr wrap="square" rtlCol="0">
            <a:spAutoFit/>
          </a:bodyPr>
          <a:lstStyle/>
          <a:p>
            <a:pPr algn="ctr"/>
            <a:r>
              <a:rPr lang="en-GB" sz="2400" dirty="0" smtClean="0"/>
              <a:t>Dear God,</a:t>
            </a:r>
            <a:endParaRPr lang="en-GB" sz="2400" dirty="0"/>
          </a:p>
          <a:p>
            <a:pPr algn="ctr"/>
            <a:r>
              <a:rPr lang="en-GB" sz="2400" dirty="0" smtClean="0"/>
              <a:t>We </a:t>
            </a:r>
            <a:r>
              <a:rPr lang="en-GB" sz="2400" dirty="0"/>
              <a:t>thank you for giving us the freedom to make choices. </a:t>
            </a:r>
            <a:endParaRPr lang="en-GB" sz="2400" dirty="0" smtClean="0"/>
          </a:p>
          <a:p>
            <a:pPr algn="ctr"/>
            <a:r>
              <a:rPr lang="en-GB" sz="2400" dirty="0" smtClean="0"/>
              <a:t>Sometimes </a:t>
            </a:r>
            <a:r>
              <a:rPr lang="en-GB" sz="2400" dirty="0"/>
              <a:t>it is hard to make the right choice and we need your help. </a:t>
            </a:r>
            <a:endParaRPr lang="en-GB" sz="2400" dirty="0" smtClean="0"/>
          </a:p>
          <a:p>
            <a:pPr algn="ctr"/>
            <a:r>
              <a:rPr lang="en-GB" sz="2400" dirty="0" smtClean="0"/>
              <a:t>Some times people tempt us and try to make us do things we do not want to do. </a:t>
            </a:r>
            <a:endParaRPr lang="en-GB" sz="2400" dirty="0" smtClean="0"/>
          </a:p>
          <a:p>
            <a:pPr algn="ctr"/>
            <a:r>
              <a:rPr lang="en-GB" sz="2400" dirty="0" smtClean="0"/>
              <a:t>Please </a:t>
            </a:r>
            <a:r>
              <a:rPr lang="en-GB" sz="2400" dirty="0"/>
              <a:t>help us to know what to do. </a:t>
            </a:r>
            <a:endParaRPr lang="en-GB" sz="2400" dirty="0" smtClean="0"/>
          </a:p>
          <a:p>
            <a:pPr algn="ctr"/>
            <a:r>
              <a:rPr lang="en-GB" sz="2400" dirty="0" smtClean="0"/>
              <a:t>Help </a:t>
            </a:r>
            <a:r>
              <a:rPr lang="en-GB" sz="2400" dirty="0"/>
              <a:t>us to remember that we should make great choices all of the time </a:t>
            </a:r>
            <a:r>
              <a:rPr lang="en-GB" sz="2400" dirty="0" smtClean="0"/>
              <a:t>– </a:t>
            </a:r>
          </a:p>
          <a:p>
            <a:pPr algn="ctr"/>
            <a:r>
              <a:rPr lang="en-GB" sz="2400" dirty="0" smtClean="0"/>
              <a:t>Even when that </a:t>
            </a:r>
            <a:r>
              <a:rPr lang="en-GB" sz="2400" smtClean="0"/>
              <a:t>is hard to do</a:t>
            </a:r>
            <a:r>
              <a:rPr lang="en-GB" sz="2400" smtClean="0"/>
              <a:t>. </a:t>
            </a:r>
            <a:endParaRPr lang="en-GB" sz="2400" dirty="0"/>
          </a:p>
          <a:p>
            <a:pPr algn="ctr"/>
            <a:r>
              <a:rPr lang="en-GB" sz="2400" dirty="0" smtClean="0"/>
              <a:t>Amen</a:t>
            </a:r>
          </a:p>
        </p:txBody>
      </p:sp>
    </p:spTree>
    <p:extLst>
      <p:ext uri="{BB962C8B-B14F-4D97-AF65-F5344CB8AC3E}">
        <p14:creationId xmlns:p14="http://schemas.microsoft.com/office/powerpoint/2010/main" val="290829470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ctrTitle"/>
          </p:nvPr>
        </p:nvSpPr>
        <p:spPr>
          <a:xfrm>
            <a:off x="581191" y="665018"/>
            <a:ext cx="10993549" cy="2313313"/>
          </a:xfrm>
        </p:spPr>
        <p:txBody>
          <a:bodyPr>
            <a:normAutofit fontScale="90000"/>
          </a:bodyPr>
          <a:lstStyle/>
          <a:p>
            <a:pPr algn="ctr"/>
            <a:r>
              <a:rPr lang="en-GB" dirty="0"/>
              <a:t>May the grace of our Lord Jesus Christ, and the love of God, and the fellowship of the Holy Spirit be with us all, now and evermore. Amen</a:t>
            </a:r>
            <a:r>
              <a:rPr lang="en-GB" dirty="0" smtClean="0"/>
              <a:t>.</a:t>
            </a:r>
            <a:r>
              <a:rPr lang="en-GB" dirty="0"/>
              <a:t/>
            </a:r>
            <a:br>
              <a:rPr lang="en-GB" dirty="0"/>
            </a:br>
            <a:endParaRPr lang="en-GB" dirty="0"/>
          </a:p>
        </p:txBody>
      </p:sp>
      <p:pic>
        <p:nvPicPr>
          <p:cNvPr id="6" name="Picture 5"/>
          <p:cNvPicPr>
            <a:picLocks noChangeAspect="1"/>
          </p:cNvPicPr>
          <p:nvPr/>
        </p:nvPicPr>
        <p:blipFill>
          <a:blip r:embed="rId2"/>
          <a:stretch>
            <a:fillRect/>
          </a:stretch>
        </p:blipFill>
        <p:spPr>
          <a:xfrm>
            <a:off x="4546627" y="3141914"/>
            <a:ext cx="2706859" cy="3212870"/>
          </a:xfrm>
          <a:prstGeom prst="rect">
            <a:avLst/>
          </a:prstGeom>
        </p:spPr>
      </p:pic>
    </p:spTree>
    <p:extLst>
      <p:ext uri="{BB962C8B-B14F-4D97-AF65-F5344CB8AC3E}">
        <p14:creationId xmlns:p14="http://schemas.microsoft.com/office/powerpoint/2010/main" val="2435509902"/>
      </p:ext>
    </p:extLst>
  </p:cSld>
  <p:clrMapOvr>
    <a:masterClrMapping/>
  </p:clrMapOvr>
  <p:timing>
    <p:tnLst>
      <p:par>
        <p:cTn id="1" dur="indefinite" restart="never" nodeType="tmRoot"/>
      </p:par>
    </p:tnLst>
  </p:timing>
</p:sld>
</file>

<file path=ppt/theme/theme1.xml><?xml version="1.0" encoding="utf-8"?>
<a:theme xmlns:a="http://schemas.openxmlformats.org/drawingml/2006/main" name="Dividend">
  <a:themeElements>
    <a:clrScheme name="Dividend">
      <a:dk1>
        <a:sysClr val="windowText" lastClr="000000"/>
      </a:dk1>
      <a:lt1>
        <a:sysClr val="window" lastClr="FFFFFF"/>
      </a:lt1>
      <a:dk2>
        <a:srgbClr val="3D3D3D"/>
      </a:dk2>
      <a:lt2>
        <a:srgbClr val="EBEBEB"/>
      </a:lt2>
      <a:accent1>
        <a:srgbClr val="4D1434"/>
      </a:accent1>
      <a:accent2>
        <a:srgbClr val="903163"/>
      </a:accent2>
      <a:accent3>
        <a:srgbClr val="B2324B"/>
      </a:accent3>
      <a:accent4>
        <a:srgbClr val="969FA7"/>
      </a:accent4>
      <a:accent5>
        <a:srgbClr val="66B1CE"/>
      </a:accent5>
      <a:accent6>
        <a:srgbClr val="40619D"/>
      </a:accent6>
      <a:hlink>
        <a:srgbClr val="828282"/>
      </a:hlink>
      <a:folHlink>
        <a:srgbClr val="A5A5A5"/>
      </a:folHlink>
    </a:clrScheme>
    <a:fontScheme name="Dividend">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Dividend">
      <a:fillStyleLst>
        <a:solidFill>
          <a:schemeClr val="phClr"/>
        </a:solidFill>
        <a:gradFill rotWithShape="1">
          <a:gsLst>
            <a:gs pos="0">
              <a:schemeClr val="phClr">
                <a:tint val="68000"/>
                <a:alpha val="90000"/>
                <a:lumMod val="100000"/>
              </a:schemeClr>
            </a:gs>
            <a:gs pos="100000">
              <a:schemeClr val="phClr">
                <a:tint val="90000"/>
                <a:lumMod val="95000"/>
              </a:schemeClr>
            </a:gs>
          </a:gsLst>
          <a:lin ang="5400000" scaled="1"/>
        </a:gradFill>
        <a:gradFill rotWithShape="1">
          <a:gsLst>
            <a:gs pos="0">
              <a:schemeClr val="phClr">
                <a:tint val="98000"/>
                <a:lumMod val="110000"/>
              </a:schemeClr>
            </a:gs>
            <a:gs pos="84000">
              <a:schemeClr val="phClr">
                <a:shade val="90000"/>
                <a:lumMod val="88000"/>
              </a:schemeClr>
            </a:gs>
          </a:gsLst>
          <a:lin ang="5400000" scaled="0"/>
        </a:gradFill>
      </a:fillStyleLst>
      <a:lnStyleLst>
        <a:ln w="12700" cap="rnd" cmpd="sng" algn="ctr">
          <a:solidFill>
            <a:schemeClr val="phClr">
              <a:lumMod val="90000"/>
            </a:schemeClr>
          </a:solidFill>
          <a:prstDash val="solid"/>
        </a:ln>
        <a:ln w="22225"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55000"/>
              </a:srgbClr>
            </a:outerShdw>
          </a:effectLst>
        </a:effectStyle>
        <a:effectStyle>
          <a:effectLst>
            <a:outerShdw blurRad="88900" dist="38100" dir="5040000" rotWithShape="0">
              <a:srgbClr val="000000">
                <a:alpha val="60000"/>
              </a:srgbClr>
            </a:outerShdw>
          </a:effectLst>
          <a:scene3d>
            <a:camera prst="orthographicFront">
              <a:rot lat="0" lon="0" rev="0"/>
            </a:camera>
            <a:lightRig rig="threePt" dir="tl">
              <a:rot lat="0" lon="0" rev="1200000"/>
            </a:lightRig>
          </a:scene3d>
          <a:sp3d>
            <a:bevelT w="38100" h="50800"/>
          </a:sp3d>
        </a:effectStyle>
      </a:effectStyleLst>
      <a:bgFillStyleLst>
        <a:solidFill>
          <a:schemeClr val="phClr"/>
        </a:solidFill>
        <a:gradFill rotWithShape="1">
          <a:gsLst>
            <a:gs pos="0">
              <a:schemeClr val="phClr">
                <a:tint val="90000"/>
                <a:lumMod val="110000"/>
              </a:schemeClr>
            </a:gs>
            <a:gs pos="88000">
              <a:schemeClr val="phClr">
                <a:shade val="94000"/>
                <a:satMod val="110000"/>
                <a:lumMod val="88000"/>
              </a:schemeClr>
            </a:gs>
          </a:gsLst>
          <a:lin ang="5400000" scaled="0"/>
        </a:gradFill>
        <a:gradFill rotWithShape="1">
          <a:gsLst>
            <a:gs pos="0">
              <a:schemeClr val="phClr">
                <a:tint val="90000"/>
                <a:lumMod val="110000"/>
              </a:schemeClr>
            </a:gs>
            <a:gs pos="100000">
              <a:schemeClr val="phClr">
                <a:shade val="98000"/>
                <a:satMod val="110000"/>
                <a:lumMod val="8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Dividend" id="{9697A71B-4AB7-4A1A-BD5B-BB2D22835B57}" vid="{C21699FF-00E4-43C8-BBCC-D7E5536C371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TM03457464[[fn=Dividend]]</Template>
  <TotalTime>8881</TotalTime>
  <Words>819</Words>
  <Application>Microsoft Office PowerPoint</Application>
  <PresentationFormat>Widescreen</PresentationFormat>
  <Paragraphs>45</Paragraphs>
  <Slides>11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11</vt:i4>
      </vt:variant>
    </vt:vector>
  </HeadingPairs>
  <TitlesOfParts>
    <vt:vector size="15" baseType="lpstr">
      <vt:lpstr>Calibri</vt:lpstr>
      <vt:lpstr>Gill Sans MT</vt:lpstr>
      <vt:lpstr>Wingdings 2</vt:lpstr>
      <vt:lpstr>Dividend</vt:lpstr>
      <vt:lpstr>Collective Worship</vt:lpstr>
      <vt:lpstr>leader: God in Christ has revealed his glory Response: Come let us worship. We light our candle on our sacred space. May its light show us that the Holy Spirit shows us the right way.</vt:lpstr>
      <vt:lpstr>Resilience and hope</vt:lpstr>
      <vt:lpstr>What is resilience?  </vt:lpstr>
      <vt:lpstr>PowerPoint Presentation</vt:lpstr>
      <vt:lpstr>Over the next couple of weeks we are going to learn a story about a man called joseph . It is from a book in the old testament from the bible </vt:lpstr>
      <vt:lpstr>The story of Joseph Part 2</vt:lpstr>
      <vt:lpstr>PowerPoint Presentation</vt:lpstr>
      <vt:lpstr>PowerPoint Presentation</vt:lpstr>
      <vt:lpstr>Let us pray </vt:lpstr>
      <vt:lpstr>May the grace of our Lord Jesus Christ, and the love of God, and the fellowship of the Holy Spirit be with us all, now and evermore. Amen.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Collective Worship</dc:title>
  <dc:creator>LRatcliffe</dc:creator>
  <cp:lastModifiedBy>Head - The Bishop's Church Of England Primary Academy</cp:lastModifiedBy>
  <cp:revision>41</cp:revision>
  <cp:lastPrinted>2022-10-17T06:35:02Z</cp:lastPrinted>
  <dcterms:created xsi:type="dcterms:W3CDTF">2022-08-16T09:39:38Z</dcterms:created>
  <dcterms:modified xsi:type="dcterms:W3CDTF">2023-01-22T16:47:30Z</dcterms:modified>
</cp:coreProperties>
</file>