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0"/>
  </p:notesMasterIdLst>
  <p:handoutMasterIdLst>
    <p:handoutMasterId r:id="rId11"/>
  </p:handoutMasterIdLst>
  <p:sldIdLst>
    <p:sldId id="256" r:id="rId2"/>
    <p:sldId id="261" r:id="rId3"/>
    <p:sldId id="283" r:id="rId4"/>
    <p:sldId id="264" r:id="rId5"/>
    <p:sldId id="280" r:id="rId6"/>
    <p:sldId id="284" r:id="rId7"/>
    <p:sldId id="282" r:id="rId8"/>
    <p:sldId id="262" r:id="rId9"/>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66606" autoAdjust="0"/>
  </p:normalViewPr>
  <p:slideViewPr>
    <p:cSldViewPr snapToGrid="0">
      <p:cViewPr varScale="1">
        <p:scale>
          <a:sx n="49" d="100"/>
          <a:sy n="49" d="100"/>
        </p:scale>
        <p:origin x="1536"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135"/>
          </a:xfrm>
          <a:prstGeom prst="rect">
            <a:avLst/>
          </a:prstGeom>
        </p:spPr>
        <p:txBody>
          <a:bodyPr vert="horz" lIns="91440" tIns="45720" rIns="91440" bIns="45720" rtlCol="0"/>
          <a:lstStyle>
            <a:lvl1pPr algn="r">
              <a:defRPr sz="1200"/>
            </a:lvl1pPr>
          </a:lstStyle>
          <a:p>
            <a:fld id="{F6A40AB4-69BC-436E-8633-EBC609FC87AC}" type="datetimeFigureOut">
              <a:rPr lang="en-GB" smtClean="0"/>
              <a:t>19/12/2023</a:t>
            </a:fld>
            <a:endParaRPr lang="en-GB"/>
          </a:p>
        </p:txBody>
      </p:sp>
      <p:sp>
        <p:nvSpPr>
          <p:cNvPr id="4" name="Footer Placeholder 3"/>
          <p:cNvSpPr>
            <a:spLocks noGrp="1"/>
          </p:cNvSpPr>
          <p:nvPr>
            <p:ph type="ftr" sz="quarter" idx="2"/>
          </p:nvPr>
        </p:nvSpPr>
        <p:spPr>
          <a:xfrm>
            <a:off x="0" y="9430091"/>
            <a:ext cx="2945659" cy="49813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30091"/>
            <a:ext cx="2945659" cy="498134"/>
          </a:xfrm>
          <a:prstGeom prst="rect">
            <a:avLst/>
          </a:prstGeom>
        </p:spPr>
        <p:txBody>
          <a:bodyPr vert="horz" lIns="91440" tIns="45720" rIns="91440" bIns="45720" rtlCol="0" anchor="b"/>
          <a:lstStyle>
            <a:lvl1pPr algn="r">
              <a:defRPr sz="1200"/>
            </a:lvl1pPr>
          </a:lstStyle>
          <a:p>
            <a:fld id="{0BE89174-F503-41EE-AFCB-FE6BFBAF7907}" type="slidenum">
              <a:rPr lang="en-GB" smtClean="0"/>
              <a:t>‹#›</a:t>
            </a:fld>
            <a:endParaRPr lang="en-GB"/>
          </a:p>
        </p:txBody>
      </p:sp>
    </p:spTree>
    <p:extLst>
      <p:ext uri="{BB962C8B-B14F-4D97-AF65-F5344CB8AC3E}">
        <p14:creationId xmlns:p14="http://schemas.microsoft.com/office/powerpoint/2010/main" val="16815780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8475"/>
          </a:xfrm>
          <a:prstGeom prst="rect">
            <a:avLst/>
          </a:prstGeom>
        </p:spPr>
        <p:txBody>
          <a:bodyPr vert="horz" lIns="91440" tIns="45720" rIns="91440" bIns="45720" rtlCol="0"/>
          <a:lstStyle>
            <a:lvl1pPr algn="r">
              <a:defRPr sz="1200"/>
            </a:lvl1pPr>
          </a:lstStyle>
          <a:p>
            <a:fld id="{9B6B9796-7168-4671-AE78-79566C00F896}" type="datetimeFigureOut">
              <a:rPr lang="en-GB" smtClean="0"/>
              <a:t>19/12/2023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8375"/>
            <a:ext cx="5438775" cy="390842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8475"/>
          </a:xfrm>
          <a:prstGeom prst="rect">
            <a:avLst/>
          </a:prstGeom>
        </p:spPr>
        <p:txBody>
          <a:bodyPr vert="horz" lIns="91440" tIns="45720" rIns="91440" bIns="45720" rtlCol="0" anchor="b"/>
          <a:lstStyle>
            <a:lvl1pPr algn="r">
              <a:defRPr sz="1200"/>
            </a:lvl1pPr>
          </a:lstStyle>
          <a:p>
            <a:fld id="{3E09FAD1-C3C3-4939-9FFC-FFA87E1CF5AD}" type="slidenum">
              <a:rPr lang="en-GB" smtClean="0"/>
              <a:t>‹#›</a:t>
            </a:fld>
            <a:endParaRPr lang="en-GB"/>
          </a:p>
        </p:txBody>
      </p:sp>
    </p:spTree>
    <p:extLst>
      <p:ext uri="{BB962C8B-B14F-4D97-AF65-F5344CB8AC3E}">
        <p14:creationId xmlns:p14="http://schemas.microsoft.com/office/powerpoint/2010/main" val="1722686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Read section. Discuss that they visited the king Herod as they had expected that The king of the Jews would</a:t>
            </a:r>
            <a:r>
              <a:rPr lang="en-GB" baseline="0" dirty="0" smtClean="0"/>
              <a:t> be born in a Palace. They asked him where the baby was but he did not know. He sent for his wise men and asked them about the </a:t>
            </a:r>
            <a:r>
              <a:rPr lang="en-GB" baseline="0" dirty="0" err="1" smtClean="0"/>
              <a:t>phrophecy</a:t>
            </a:r>
            <a:r>
              <a:rPr lang="en-GB" baseline="0" dirty="0" smtClean="0"/>
              <a:t>. They sent the wise men to Bethlehem to see the new born king but Herod asked them to return to him afterwards to tell him where he was as they would like to worship him as well. </a:t>
            </a:r>
          </a:p>
          <a:p>
            <a:r>
              <a:rPr lang="en-GB" baseline="0" dirty="0" smtClean="0"/>
              <a:t>The King Herod was jealous and did not want there to be another King but him! He had no intention of worshipping Jesus and wanted to harm him. </a:t>
            </a:r>
          </a:p>
          <a:p>
            <a:r>
              <a:rPr lang="en-GB" baseline="0" dirty="0" smtClean="0"/>
              <a:t>Fortunately the wise men were visited by angels in a dream. They told the wise men of the danger and not to return to Herod so the wise men returned home a different way. </a:t>
            </a:r>
            <a:endParaRPr lang="en-GB" dirty="0"/>
          </a:p>
        </p:txBody>
      </p:sp>
      <p:sp>
        <p:nvSpPr>
          <p:cNvPr id="4" name="Slide Number Placeholder 3"/>
          <p:cNvSpPr>
            <a:spLocks noGrp="1"/>
          </p:cNvSpPr>
          <p:nvPr>
            <p:ph type="sldNum" sz="quarter" idx="10"/>
          </p:nvPr>
        </p:nvSpPr>
        <p:spPr/>
        <p:txBody>
          <a:bodyPr/>
          <a:lstStyle/>
          <a:p>
            <a:fld id="{3E09FAD1-C3C3-4939-9FFC-FFA87E1CF5AD}" type="slidenum">
              <a:rPr lang="en-GB" smtClean="0"/>
              <a:t>4</a:t>
            </a:fld>
            <a:endParaRPr lang="en-GB"/>
          </a:p>
        </p:txBody>
      </p:sp>
    </p:spTree>
    <p:extLst>
      <p:ext uri="{BB962C8B-B14F-4D97-AF65-F5344CB8AC3E}">
        <p14:creationId xmlns:p14="http://schemas.microsoft.com/office/powerpoint/2010/main" val="24909745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Epiphany</a:t>
            </a:r>
            <a:r>
              <a:rPr lang="en-GB" baseline="0" dirty="0" smtClean="0"/>
              <a:t> means to show – to reveal. What might be being revealed?</a:t>
            </a:r>
          </a:p>
          <a:p>
            <a:r>
              <a:rPr lang="en-GB" baseline="0" dirty="0" smtClean="0"/>
              <a:t>It is celebrated on the 6</a:t>
            </a:r>
            <a:r>
              <a:rPr lang="en-GB" baseline="30000" dirty="0" smtClean="0"/>
              <a:t>th</a:t>
            </a:r>
            <a:r>
              <a:rPr lang="en-GB" baseline="0" dirty="0" smtClean="0"/>
              <a:t> January or the closest Sunday. </a:t>
            </a:r>
          </a:p>
          <a:p>
            <a:r>
              <a:rPr lang="en-GB" baseline="0" dirty="0" smtClean="0"/>
              <a:t>Magi were mentioned in the bible and we often show them coming to the stable. However it is unlikely that they arrived until much later – in fact up to two years later. </a:t>
            </a:r>
          </a:p>
          <a:p>
            <a:r>
              <a:rPr lang="en-GB" baseline="0" dirty="0" smtClean="0"/>
              <a:t>Magi were unlikely to be kings. They were possibly wise men or astronomers. We don’t know how many travelled, it is likely that there were a number in the group as they would have travelled a long way. We know there were three gifts and that there were three named. </a:t>
            </a:r>
          </a:p>
          <a:p>
            <a:r>
              <a:rPr lang="en-GB" baseline="0" dirty="0" smtClean="0"/>
              <a:t>There were prophesies that the son of God would be born and that it would be shown by the star of Bethlehem. These magi had followed the movement of stars in the sky. The star has been seen again since the birth of Jesus but it is very rare. The last time it was seen was December 2020 but it won’t be seen again until 2080. </a:t>
            </a:r>
            <a:endParaRPr lang="en-GB" dirty="0"/>
          </a:p>
        </p:txBody>
      </p:sp>
      <p:sp>
        <p:nvSpPr>
          <p:cNvPr id="4" name="Slide Number Placeholder 3"/>
          <p:cNvSpPr>
            <a:spLocks noGrp="1"/>
          </p:cNvSpPr>
          <p:nvPr>
            <p:ph type="sldNum" sz="quarter" idx="10"/>
          </p:nvPr>
        </p:nvSpPr>
        <p:spPr/>
        <p:txBody>
          <a:bodyPr/>
          <a:lstStyle/>
          <a:p>
            <a:fld id="{3E09FAD1-C3C3-4939-9FFC-FFA87E1CF5AD}" type="slidenum">
              <a:rPr lang="en-GB" smtClean="0"/>
              <a:t>5</a:t>
            </a:fld>
            <a:endParaRPr lang="en-GB"/>
          </a:p>
        </p:txBody>
      </p:sp>
    </p:spTree>
    <p:extLst>
      <p:ext uri="{BB962C8B-B14F-4D97-AF65-F5344CB8AC3E}">
        <p14:creationId xmlns:p14="http://schemas.microsoft.com/office/powerpoint/2010/main" val="29573491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How may of you have moved home since you were born? </a:t>
            </a:r>
          </a:p>
          <a:p>
            <a:r>
              <a:rPr lang="en-GB" dirty="0" smtClean="0"/>
              <a:t>How many of you have moved country? </a:t>
            </a:r>
            <a:endParaRPr lang="en-GB" dirty="0"/>
          </a:p>
        </p:txBody>
      </p:sp>
      <p:sp>
        <p:nvSpPr>
          <p:cNvPr id="4" name="Slide Number Placeholder 3"/>
          <p:cNvSpPr>
            <a:spLocks noGrp="1"/>
          </p:cNvSpPr>
          <p:nvPr>
            <p:ph type="sldNum" sz="quarter" idx="10"/>
          </p:nvPr>
        </p:nvSpPr>
        <p:spPr/>
        <p:txBody>
          <a:bodyPr/>
          <a:lstStyle/>
          <a:p>
            <a:fld id="{3E09FAD1-C3C3-4939-9FFC-FFA87E1CF5AD}" type="slidenum">
              <a:rPr lang="en-GB" smtClean="0"/>
              <a:t>6</a:t>
            </a:fld>
            <a:endParaRPr lang="en-GB"/>
          </a:p>
        </p:txBody>
      </p:sp>
    </p:spTree>
    <p:extLst>
      <p:ext uri="{BB962C8B-B14F-4D97-AF65-F5344CB8AC3E}">
        <p14:creationId xmlns:p14="http://schemas.microsoft.com/office/powerpoint/2010/main" val="19887862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61BEF0D-F0BB-DE4B-95CE-6DB70DBA9567}" type="datetimeFigureOut">
              <a:rPr lang="en-US" dirty="0"/>
              <a:pPr/>
              <a:t>12/19/2023</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12/19/2023</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12/19/2023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12/19/2023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12/19/2023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12/19/2023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12/19/2023</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12/19/2023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dirty="0"/>
              <a:pPr/>
              <a:t>12/19/2023</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61BEF0D-F0BB-DE4B-95CE-6DB70DBA9567}" type="datetimeFigureOut">
              <a:rPr lang="en-US" dirty="0"/>
              <a:pPr/>
              <a:t>12/19/2023</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dirty="0"/>
              <a:pPr/>
              <a:t>‹#›</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smtClean="0"/>
              <a:t>Collective Worship</a:t>
            </a:r>
            <a:endParaRPr lang="en-GB" dirty="0"/>
          </a:p>
        </p:txBody>
      </p:sp>
      <p:sp>
        <p:nvSpPr>
          <p:cNvPr id="3" name="Subtitle 2"/>
          <p:cNvSpPr>
            <a:spLocks noGrp="1"/>
          </p:cNvSpPr>
          <p:nvPr>
            <p:ph type="subTitle" idx="1"/>
          </p:nvPr>
        </p:nvSpPr>
        <p:spPr/>
        <p:txBody>
          <a:bodyPr/>
          <a:lstStyle/>
          <a:p>
            <a:r>
              <a:rPr lang="en-GB" dirty="0" smtClean="0"/>
              <a:t> </a:t>
            </a:r>
            <a:r>
              <a:rPr lang="en-GB" dirty="0" smtClean="0"/>
              <a:t>the nativity </a:t>
            </a:r>
            <a:r>
              <a:rPr lang="en-GB" dirty="0" smtClean="0"/>
              <a:t>story - Epiphany</a:t>
            </a:r>
            <a:endParaRPr lang="en-GB" dirty="0"/>
          </a:p>
        </p:txBody>
      </p:sp>
      <p:sp>
        <p:nvSpPr>
          <p:cNvPr id="4" name="TextBox 3"/>
          <p:cNvSpPr txBox="1"/>
          <p:nvPr/>
        </p:nvSpPr>
        <p:spPr>
          <a:xfrm>
            <a:off x="1854926" y="3566160"/>
            <a:ext cx="8595360" cy="369332"/>
          </a:xfrm>
          <a:prstGeom prst="rect">
            <a:avLst/>
          </a:prstGeom>
          <a:noFill/>
        </p:spPr>
        <p:txBody>
          <a:bodyPr wrap="square" rtlCol="0">
            <a:spAutoFit/>
          </a:bodyPr>
          <a:lstStyle/>
          <a:p>
            <a:pPr algn="ctr"/>
            <a:r>
              <a:rPr lang="en-GB" dirty="0" smtClean="0">
                <a:solidFill>
                  <a:schemeClr val="bg1"/>
                </a:solidFill>
              </a:rPr>
              <a:t>January 2024</a:t>
            </a:r>
            <a:r>
              <a:rPr lang="en-GB" dirty="0" smtClean="0">
                <a:solidFill>
                  <a:schemeClr val="bg1"/>
                </a:solidFill>
              </a:rPr>
              <a:t> </a:t>
            </a:r>
            <a:endParaRPr lang="en-GB" dirty="0">
              <a:solidFill>
                <a:schemeClr val="bg1"/>
              </a:solidFill>
            </a:endParaRPr>
          </a:p>
        </p:txBody>
      </p:sp>
    </p:spTree>
    <p:extLst>
      <p:ext uri="{BB962C8B-B14F-4D97-AF65-F5344CB8AC3E}">
        <p14:creationId xmlns:p14="http://schemas.microsoft.com/office/powerpoint/2010/main" val="7510094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581194" y="545580"/>
            <a:ext cx="10993549" cy="1792672"/>
          </a:xfrm>
        </p:spPr>
        <p:txBody>
          <a:bodyPr anchor="t">
            <a:normAutofit/>
          </a:bodyPr>
          <a:lstStyle/>
          <a:p>
            <a:r>
              <a:rPr lang="en-GB" dirty="0" smtClean="0">
                <a:solidFill>
                  <a:schemeClr val="bg2">
                    <a:lumMod val="50000"/>
                  </a:schemeClr>
                </a:solidFill>
              </a:rPr>
              <a:t>We light </a:t>
            </a:r>
            <a:r>
              <a:rPr lang="en-GB" dirty="0">
                <a:solidFill>
                  <a:schemeClr val="bg2">
                    <a:lumMod val="50000"/>
                  </a:schemeClr>
                </a:solidFill>
              </a:rPr>
              <a:t>our candle on </a:t>
            </a:r>
            <a:r>
              <a:rPr lang="en-GB" dirty="0" smtClean="0">
                <a:solidFill>
                  <a:schemeClr val="bg2">
                    <a:lumMod val="50000"/>
                  </a:schemeClr>
                </a:solidFill>
              </a:rPr>
              <a:t>our sacred </a:t>
            </a:r>
            <a:r>
              <a:rPr lang="en-GB" dirty="0" err="1" smtClean="0">
                <a:solidFill>
                  <a:schemeClr val="bg2">
                    <a:lumMod val="50000"/>
                  </a:schemeClr>
                </a:solidFill>
              </a:rPr>
              <a:t>sPACE</a:t>
            </a:r>
            <a:r>
              <a:rPr lang="en-GB" dirty="0" smtClean="0">
                <a:solidFill>
                  <a:schemeClr val="bg2">
                    <a:lumMod val="50000"/>
                  </a:schemeClr>
                </a:solidFill>
              </a:rPr>
              <a:t> TO SHOW US THAT JESUS IS THE LIGHT OF THE WORLD AND HE IS ALWAYS WITH US.</a:t>
            </a:r>
            <a:endParaRPr lang="en-GB" dirty="0">
              <a:solidFill>
                <a:schemeClr val="bg2">
                  <a:lumMod val="50000"/>
                </a:schemeClr>
              </a:solidFill>
            </a:endParaRPr>
          </a:p>
        </p:txBody>
      </p:sp>
      <p:sp>
        <p:nvSpPr>
          <p:cNvPr id="5" name="Subtitle 4"/>
          <p:cNvSpPr>
            <a:spLocks noGrp="1"/>
          </p:cNvSpPr>
          <p:nvPr>
            <p:ph type="subTitle" idx="1"/>
          </p:nvPr>
        </p:nvSpPr>
        <p:spPr>
          <a:xfrm>
            <a:off x="581194" y="3229735"/>
            <a:ext cx="3843031" cy="590321"/>
          </a:xfrm>
        </p:spPr>
        <p:txBody>
          <a:bodyPr>
            <a:normAutofit/>
          </a:bodyPr>
          <a:lstStyle/>
          <a:p>
            <a:r>
              <a:rPr lang="en-GB" sz="2000" dirty="0" smtClean="0">
                <a:solidFill>
                  <a:schemeClr val="bg1"/>
                </a:solidFill>
              </a:rPr>
              <a:t>Amen</a:t>
            </a:r>
            <a:endParaRPr lang="en-GB" sz="2000" dirty="0">
              <a:solidFill>
                <a:schemeClr val="bg1"/>
              </a:solidFill>
            </a:endParaRPr>
          </a:p>
        </p:txBody>
      </p:sp>
      <p:pic>
        <p:nvPicPr>
          <p:cNvPr id="6" name="Picture 5"/>
          <p:cNvPicPr>
            <a:picLocks noChangeAspect="1"/>
          </p:cNvPicPr>
          <p:nvPr/>
        </p:nvPicPr>
        <p:blipFill>
          <a:blip r:embed="rId2"/>
          <a:stretch>
            <a:fillRect/>
          </a:stretch>
        </p:blipFill>
        <p:spPr>
          <a:xfrm>
            <a:off x="4424225" y="3085766"/>
            <a:ext cx="2709864" cy="3209653"/>
          </a:xfrm>
          <a:prstGeom prst="rect">
            <a:avLst/>
          </a:prstGeom>
        </p:spPr>
      </p:pic>
    </p:spTree>
    <p:extLst>
      <p:ext uri="{BB962C8B-B14F-4D97-AF65-F5344CB8AC3E}">
        <p14:creationId xmlns:p14="http://schemas.microsoft.com/office/powerpoint/2010/main" val="382465774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48860" y="0"/>
            <a:ext cx="8935505" cy="6858000"/>
          </a:xfrm>
          <a:prstGeom prst="rect">
            <a:avLst/>
          </a:prstGeom>
        </p:spPr>
      </p:pic>
    </p:spTree>
    <p:extLst>
      <p:ext uri="{BB962C8B-B14F-4D97-AF65-F5344CB8AC3E}">
        <p14:creationId xmlns:p14="http://schemas.microsoft.com/office/powerpoint/2010/main" val="13796361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192" y="726575"/>
            <a:ext cx="11029616" cy="913966"/>
          </a:xfrm>
        </p:spPr>
        <p:txBody>
          <a:bodyPr anchor="t">
            <a:normAutofit/>
          </a:bodyPr>
          <a:lstStyle/>
          <a:p>
            <a:pPr algn="ctr"/>
            <a:r>
              <a:rPr lang="en-GB" sz="3600" b="1" dirty="0" smtClean="0"/>
              <a:t>What does it say in the bible?</a:t>
            </a:r>
            <a:endParaRPr lang="en-GB" sz="3600" dirty="0"/>
          </a:p>
        </p:txBody>
      </p:sp>
      <p:sp>
        <p:nvSpPr>
          <p:cNvPr id="3" name="Content Placeholder 2"/>
          <p:cNvSpPr>
            <a:spLocks noGrp="1"/>
          </p:cNvSpPr>
          <p:nvPr>
            <p:ph idx="1"/>
          </p:nvPr>
        </p:nvSpPr>
        <p:spPr>
          <a:xfrm>
            <a:off x="10838329" y="7342094"/>
            <a:ext cx="2695407" cy="264823"/>
          </a:xfrm>
        </p:spPr>
        <p:txBody>
          <a:bodyPr>
            <a:normAutofit fontScale="77500" lnSpcReduction="20000"/>
          </a:bodyPr>
          <a:lstStyle/>
          <a:p>
            <a:pPr marL="0" indent="0">
              <a:buNone/>
            </a:pPr>
            <a:endParaRPr lang="en-GB" dirty="0"/>
          </a:p>
        </p:txBody>
      </p:sp>
      <p:sp>
        <p:nvSpPr>
          <p:cNvPr id="4" name="Rectangle 3"/>
          <p:cNvSpPr/>
          <p:nvPr/>
        </p:nvSpPr>
        <p:spPr>
          <a:xfrm>
            <a:off x="274320" y="1855997"/>
            <a:ext cx="11678195" cy="4678204"/>
          </a:xfrm>
          <a:prstGeom prst="rect">
            <a:avLst/>
          </a:prstGeom>
        </p:spPr>
        <p:txBody>
          <a:bodyPr wrap="square">
            <a:spAutoFit/>
          </a:bodyPr>
          <a:lstStyle/>
          <a:p>
            <a:r>
              <a:rPr lang="en-GB" sz="2800" dirty="0" smtClean="0"/>
              <a:t>In </a:t>
            </a:r>
            <a:r>
              <a:rPr lang="en-GB" sz="2800" dirty="0"/>
              <a:t>the gospel of Matthew, we hear the story of how some wise men from another part of the world were led by a star and travelled the long journey to Bethlehem, looking for Jesus. They found him in a stable.</a:t>
            </a:r>
          </a:p>
          <a:p>
            <a:pPr algn="just"/>
            <a:r>
              <a:rPr lang="en-GB" sz="2800" dirty="0" smtClean="0"/>
              <a:t>In the </a:t>
            </a:r>
            <a:r>
              <a:rPr lang="en-GB" sz="2800" dirty="0"/>
              <a:t>Gospel of </a:t>
            </a:r>
            <a:r>
              <a:rPr lang="en-GB" sz="2800" dirty="0" smtClean="0"/>
              <a:t>Mark it says: </a:t>
            </a:r>
            <a:r>
              <a:rPr lang="en-GB" sz="2800" dirty="0"/>
              <a:t>“After Jesus had been born at Bethlehem in Judaea during the reign of King Herod, some wise men came to Jerusalem from the east... And suddenly the star they had seen rising went forward and halted over the place where the child was. The sight of the star filled them with delight and going into the house they saw the child with his mother Mary and falling to their knees they did him homage. Then, opening their treasures, they offered him gifts of gold, frankincense and myrrh.” </a:t>
            </a:r>
          </a:p>
          <a:p>
            <a:endParaRPr lang="en-GB" dirty="0"/>
          </a:p>
        </p:txBody>
      </p:sp>
    </p:spTree>
    <p:extLst>
      <p:ext uri="{BB962C8B-B14F-4D97-AF65-F5344CB8AC3E}">
        <p14:creationId xmlns:p14="http://schemas.microsoft.com/office/powerpoint/2010/main" val="23086083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233249" y="1556425"/>
            <a:ext cx="7615250" cy="5076833"/>
          </a:xfrm>
          <a:prstGeom prst="rect">
            <a:avLst/>
          </a:prstGeom>
        </p:spPr>
      </p:pic>
      <p:sp>
        <p:nvSpPr>
          <p:cNvPr id="3" name="TextBox 2"/>
          <p:cNvSpPr txBox="1"/>
          <p:nvPr/>
        </p:nvSpPr>
        <p:spPr>
          <a:xfrm>
            <a:off x="564202" y="642026"/>
            <a:ext cx="10953345" cy="1538883"/>
          </a:xfrm>
          <a:prstGeom prst="rect">
            <a:avLst/>
          </a:prstGeom>
          <a:noFill/>
        </p:spPr>
        <p:txBody>
          <a:bodyPr wrap="square" rtlCol="0">
            <a:spAutoFit/>
          </a:bodyPr>
          <a:lstStyle/>
          <a:p>
            <a:pPr algn="ctr"/>
            <a:r>
              <a:rPr lang="en-GB" sz="4800" dirty="0" smtClean="0"/>
              <a:t>Epiphany</a:t>
            </a:r>
          </a:p>
          <a:p>
            <a:pPr algn="ctr"/>
            <a:endParaRPr lang="en-GB" sz="2800" dirty="0" smtClean="0"/>
          </a:p>
          <a:p>
            <a:endParaRPr lang="en-GB" dirty="0"/>
          </a:p>
        </p:txBody>
      </p:sp>
    </p:spTree>
    <p:extLst>
      <p:ext uri="{BB962C8B-B14F-4D97-AF65-F5344CB8AC3E}">
        <p14:creationId xmlns:p14="http://schemas.microsoft.com/office/powerpoint/2010/main" val="27239371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546034" y="436536"/>
            <a:ext cx="11029950" cy="608013"/>
          </a:xfrm>
        </p:spPr>
        <p:txBody>
          <a:bodyPr/>
          <a:lstStyle/>
          <a:p>
            <a:pPr algn="ctr"/>
            <a:r>
              <a:rPr lang="en-GB" dirty="0" smtClean="0">
                <a:solidFill>
                  <a:schemeClr val="tx1"/>
                </a:solidFill>
              </a:rPr>
              <a:t>Why do people move country?</a:t>
            </a:r>
            <a:endParaRPr lang="en-GB" dirty="0">
              <a:solidFill>
                <a:schemeClr val="tx1"/>
              </a:solidFill>
            </a:endParaRPr>
          </a:p>
        </p:txBody>
      </p:sp>
      <p:sp>
        <p:nvSpPr>
          <p:cNvPr id="3" name="TextBox 2"/>
          <p:cNvSpPr txBox="1"/>
          <p:nvPr/>
        </p:nvSpPr>
        <p:spPr>
          <a:xfrm>
            <a:off x="194554" y="1123743"/>
            <a:ext cx="11732910" cy="2246769"/>
          </a:xfrm>
          <a:prstGeom prst="rect">
            <a:avLst/>
          </a:prstGeom>
          <a:noFill/>
        </p:spPr>
        <p:txBody>
          <a:bodyPr wrap="square" rtlCol="0">
            <a:spAutoFit/>
          </a:bodyPr>
          <a:lstStyle/>
          <a:p>
            <a:r>
              <a:rPr lang="en-GB" sz="2800" dirty="0" smtClean="0"/>
              <a:t>Mary and Joseph had to move to be registered and left Nazareth to go to Bethlehem where they stayed while Jesus was a baby. </a:t>
            </a:r>
          </a:p>
          <a:p>
            <a:r>
              <a:rPr lang="en-GB" sz="2800" dirty="0" smtClean="0"/>
              <a:t>Why else do people move country? </a:t>
            </a:r>
          </a:p>
          <a:p>
            <a:r>
              <a:rPr lang="en-GB" sz="2800" dirty="0" smtClean="0"/>
              <a:t>What do you think it feels like to move to another country?</a:t>
            </a:r>
          </a:p>
          <a:p>
            <a:r>
              <a:rPr lang="en-GB" sz="2800" dirty="0" smtClean="0"/>
              <a:t>What can we do to help people feel welcome? </a:t>
            </a:r>
            <a:endParaRPr lang="en-GB" sz="2800" dirty="0"/>
          </a:p>
        </p:txBody>
      </p:sp>
      <p:pic>
        <p:nvPicPr>
          <p:cNvPr id="4" name="Picture 3"/>
          <p:cNvPicPr>
            <a:picLocks noChangeAspect="1"/>
          </p:cNvPicPr>
          <p:nvPr/>
        </p:nvPicPr>
        <p:blipFill>
          <a:blip r:embed="rId3"/>
          <a:stretch>
            <a:fillRect/>
          </a:stretch>
        </p:blipFill>
        <p:spPr>
          <a:xfrm>
            <a:off x="7726806" y="3370512"/>
            <a:ext cx="4333072" cy="3396326"/>
          </a:xfrm>
          <a:prstGeom prst="rect">
            <a:avLst/>
          </a:prstGeom>
        </p:spPr>
      </p:pic>
      <p:pic>
        <p:nvPicPr>
          <p:cNvPr id="5" name="Picture 4"/>
          <p:cNvPicPr>
            <a:picLocks noChangeAspect="1"/>
          </p:cNvPicPr>
          <p:nvPr/>
        </p:nvPicPr>
        <p:blipFill>
          <a:blip r:embed="rId4"/>
          <a:stretch>
            <a:fillRect/>
          </a:stretch>
        </p:blipFill>
        <p:spPr>
          <a:xfrm>
            <a:off x="194554" y="3449707"/>
            <a:ext cx="3587324" cy="2393816"/>
          </a:xfrm>
          <a:prstGeom prst="rect">
            <a:avLst/>
          </a:prstGeom>
        </p:spPr>
      </p:pic>
      <p:pic>
        <p:nvPicPr>
          <p:cNvPr id="6" name="Picture 5"/>
          <p:cNvPicPr>
            <a:picLocks noChangeAspect="1"/>
          </p:cNvPicPr>
          <p:nvPr/>
        </p:nvPicPr>
        <p:blipFill>
          <a:blip r:embed="rId5"/>
          <a:stretch>
            <a:fillRect/>
          </a:stretch>
        </p:blipFill>
        <p:spPr>
          <a:xfrm>
            <a:off x="4046706" y="3449706"/>
            <a:ext cx="3580051" cy="2386701"/>
          </a:xfrm>
          <a:prstGeom prst="rect">
            <a:avLst/>
          </a:prstGeom>
        </p:spPr>
      </p:pic>
    </p:spTree>
    <p:extLst>
      <p:ext uri="{BB962C8B-B14F-4D97-AF65-F5344CB8AC3E}">
        <p14:creationId xmlns:p14="http://schemas.microsoft.com/office/powerpoint/2010/main" val="42344546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pPr algn="ctr"/>
            <a:r>
              <a:rPr lang="en-GB" dirty="0" smtClean="0">
                <a:solidFill>
                  <a:schemeClr val="bg1"/>
                </a:solidFill>
              </a:rPr>
              <a:t>While we might blow out the candle at the end of each worship</a:t>
            </a:r>
            <a:endParaRPr lang="en-GB" dirty="0">
              <a:solidFill>
                <a:schemeClr val="bg1"/>
              </a:solidFill>
            </a:endParaRPr>
          </a:p>
        </p:txBody>
      </p:sp>
      <p:pic>
        <p:nvPicPr>
          <p:cNvPr id="7" name="Content Placeholder 6"/>
          <p:cNvPicPr>
            <a:picLocks noGrp="1" noChangeAspect="1"/>
          </p:cNvPicPr>
          <p:nvPr>
            <p:ph idx="1"/>
          </p:nvPr>
        </p:nvPicPr>
        <p:blipFill>
          <a:blip r:embed="rId2"/>
          <a:stretch>
            <a:fillRect/>
          </a:stretch>
        </p:blipFill>
        <p:spPr>
          <a:xfrm>
            <a:off x="581192" y="676447"/>
            <a:ext cx="3455894" cy="4101928"/>
          </a:xfrm>
          <a:prstGeom prst="rect">
            <a:avLst/>
          </a:prstGeom>
        </p:spPr>
      </p:pic>
      <p:sp>
        <p:nvSpPr>
          <p:cNvPr id="6" name="Text Placeholder 5"/>
          <p:cNvSpPr>
            <a:spLocks noGrp="1"/>
          </p:cNvSpPr>
          <p:nvPr>
            <p:ph type="body" sz="half" idx="2"/>
          </p:nvPr>
        </p:nvSpPr>
        <p:spPr/>
        <p:txBody>
          <a:bodyPr>
            <a:normAutofit/>
          </a:bodyPr>
          <a:lstStyle/>
          <a:p>
            <a:pPr algn="ctr"/>
            <a:r>
              <a:rPr lang="en-GB" sz="2800" dirty="0" smtClean="0"/>
              <a:t>The light of Jesus stays with us always.</a:t>
            </a:r>
            <a:endParaRPr lang="en-GB" sz="2800" dirty="0"/>
          </a:p>
        </p:txBody>
      </p:sp>
      <p:sp>
        <p:nvSpPr>
          <p:cNvPr id="2" name="Rectangle 1"/>
          <p:cNvSpPr/>
          <p:nvPr/>
        </p:nvSpPr>
        <p:spPr>
          <a:xfrm>
            <a:off x="4287271" y="619130"/>
            <a:ext cx="7463741" cy="4401205"/>
          </a:xfrm>
          <a:prstGeom prst="rect">
            <a:avLst/>
          </a:prstGeom>
        </p:spPr>
        <p:txBody>
          <a:bodyPr wrap="square">
            <a:spAutoFit/>
          </a:bodyPr>
          <a:lstStyle/>
          <a:p>
            <a:pPr algn="ctr"/>
            <a:r>
              <a:rPr lang="en-GB" sz="2000" dirty="0" smtClean="0"/>
              <a:t>Let us pray</a:t>
            </a:r>
          </a:p>
          <a:p>
            <a:r>
              <a:rPr lang="en-GB" sz="2000" dirty="0" smtClean="0"/>
              <a:t>Jesus</a:t>
            </a:r>
            <a:r>
              <a:rPr lang="en-GB" sz="2000" dirty="0"/>
              <a:t>, Guide on our journey, let us see with your eyes, so that we may recognise you in every person of every race, nationality and colour. </a:t>
            </a:r>
            <a:endParaRPr lang="en-GB" sz="2000" dirty="0" smtClean="0"/>
          </a:p>
          <a:p>
            <a:endParaRPr lang="en-GB" sz="2000" dirty="0"/>
          </a:p>
          <a:p>
            <a:r>
              <a:rPr lang="en-GB" sz="2000" dirty="0" smtClean="0"/>
              <a:t>Jesus</a:t>
            </a:r>
            <a:r>
              <a:rPr lang="en-GB" sz="2000" dirty="0"/>
              <a:t>, Light of the world, may we be a light for those whose lives we share; may our kindness and care bring courage and hope to those who are sad. </a:t>
            </a:r>
          </a:p>
          <a:p>
            <a:endParaRPr lang="en-GB" sz="2000" dirty="0" smtClean="0"/>
          </a:p>
          <a:p>
            <a:r>
              <a:rPr lang="en-GB" sz="2000" dirty="0" smtClean="0"/>
              <a:t>Jesus</a:t>
            </a:r>
            <a:r>
              <a:rPr lang="en-GB" sz="2000" dirty="0"/>
              <a:t>, bringer of comfort, help us to realise that we have gifts to offer to you through your people every day, and these gifts are precious to you. </a:t>
            </a:r>
            <a:endParaRPr lang="en-GB" sz="2000" dirty="0" smtClean="0"/>
          </a:p>
          <a:p>
            <a:endParaRPr lang="en-GB" sz="2000" dirty="0"/>
          </a:p>
          <a:p>
            <a:r>
              <a:rPr lang="en-GB" sz="2000" dirty="0" smtClean="0"/>
              <a:t>May we show our thanks through showing our kindness to all people around the world. </a:t>
            </a:r>
            <a:endParaRPr lang="en-GB" sz="2000" dirty="0"/>
          </a:p>
        </p:txBody>
      </p:sp>
    </p:spTree>
    <p:extLst>
      <p:ext uri="{BB962C8B-B14F-4D97-AF65-F5344CB8AC3E}">
        <p14:creationId xmlns:p14="http://schemas.microsoft.com/office/powerpoint/2010/main" val="465079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581191" y="535578"/>
            <a:ext cx="10993549" cy="2442754"/>
          </a:xfrm>
        </p:spPr>
        <p:txBody>
          <a:bodyPr>
            <a:normAutofit fontScale="90000"/>
          </a:bodyPr>
          <a:lstStyle/>
          <a:p>
            <a:pPr algn="ctr"/>
            <a:r>
              <a:rPr lang="en-GB" dirty="0"/>
              <a:t>May the grace of our Lord Jesus Christ, and the love of God, and the fellowship of the Holy Spirit be with us all, now and evermore. </a:t>
            </a:r>
            <a:r>
              <a:rPr lang="en-GB" dirty="0" smtClean="0"/>
              <a:t/>
            </a:r>
            <a:br>
              <a:rPr lang="en-GB" dirty="0" smtClean="0"/>
            </a:br>
            <a:r>
              <a:rPr lang="en-GB" dirty="0" smtClean="0"/>
              <a:t>Amen.</a:t>
            </a:r>
            <a:r>
              <a:rPr lang="en-GB" dirty="0"/>
              <a:t/>
            </a:r>
            <a:br>
              <a:rPr lang="en-GB" dirty="0"/>
            </a:br>
            <a:endParaRPr lang="en-GB" dirty="0"/>
          </a:p>
        </p:txBody>
      </p:sp>
      <p:pic>
        <p:nvPicPr>
          <p:cNvPr id="6" name="Picture 5"/>
          <p:cNvPicPr>
            <a:picLocks noChangeAspect="1"/>
          </p:cNvPicPr>
          <p:nvPr/>
        </p:nvPicPr>
        <p:blipFill>
          <a:blip r:embed="rId2"/>
          <a:stretch>
            <a:fillRect/>
          </a:stretch>
        </p:blipFill>
        <p:spPr>
          <a:xfrm>
            <a:off x="4546627" y="3141914"/>
            <a:ext cx="2706859" cy="3212870"/>
          </a:xfrm>
          <a:prstGeom prst="rect">
            <a:avLst/>
          </a:prstGeom>
        </p:spPr>
      </p:pic>
    </p:spTree>
    <p:extLst>
      <p:ext uri="{BB962C8B-B14F-4D97-AF65-F5344CB8AC3E}">
        <p14:creationId xmlns:p14="http://schemas.microsoft.com/office/powerpoint/2010/main" val="2435509902"/>
      </p:ext>
    </p:extLst>
  </p:cSld>
  <p:clrMapOvr>
    <a:masterClrMapping/>
  </p:clrMapOvr>
  <p:timing>
    <p:tnLst>
      <p:par>
        <p:cTn id="1" dur="indefinite" restart="never" nodeType="tmRoot"/>
      </p:par>
    </p:tnLst>
  </p:timing>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TM03457464[[fn=Dividend]]</Template>
  <TotalTime>141158</TotalTime>
  <Words>795</Words>
  <Application>Microsoft Office PowerPoint</Application>
  <PresentationFormat>Widescreen</PresentationFormat>
  <Paragraphs>38</Paragraphs>
  <Slides>8</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Calibri</vt:lpstr>
      <vt:lpstr>Gill Sans MT</vt:lpstr>
      <vt:lpstr>Wingdings 2</vt:lpstr>
      <vt:lpstr>Dividend</vt:lpstr>
      <vt:lpstr>Collective Worship</vt:lpstr>
      <vt:lpstr>We light our candle on our sacred sPACE TO SHOW US THAT JESUS IS THE LIGHT OF THE WORLD AND HE IS ALWAYS WITH US.</vt:lpstr>
      <vt:lpstr>PowerPoint Presentation</vt:lpstr>
      <vt:lpstr>What does it say in the bible?</vt:lpstr>
      <vt:lpstr>PowerPoint Presentation</vt:lpstr>
      <vt:lpstr>Why do people move country?</vt:lpstr>
      <vt:lpstr>While we might blow out the candle at the end of each worship</vt:lpstr>
      <vt:lpstr>May the grace of our Lord Jesus Christ, and the love of God, and the fellowship of the Holy Spirit be with us all, now and evermore.  Amen.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Collective Worship</dc:title>
  <dc:creator>LRatcliffe</dc:creator>
  <cp:lastModifiedBy>LRatcliffe</cp:lastModifiedBy>
  <cp:revision>79</cp:revision>
  <cp:lastPrinted>2023-12-11T08:16:57Z</cp:lastPrinted>
  <dcterms:created xsi:type="dcterms:W3CDTF">2022-08-16T09:39:38Z</dcterms:created>
  <dcterms:modified xsi:type="dcterms:W3CDTF">2024-01-10T09:20:41Z</dcterms:modified>
</cp:coreProperties>
</file>